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301" r:id="rId2"/>
    <p:sldId id="302" r:id="rId3"/>
    <p:sldId id="303" r:id="rId4"/>
    <p:sldId id="258" r:id="rId5"/>
    <p:sldId id="259" r:id="rId6"/>
    <p:sldId id="260" r:id="rId7"/>
    <p:sldId id="308" r:id="rId8"/>
    <p:sldId id="261" r:id="rId9"/>
    <p:sldId id="262" r:id="rId10"/>
    <p:sldId id="263" r:id="rId11"/>
    <p:sldId id="264" r:id="rId12"/>
    <p:sldId id="306" r:id="rId13"/>
    <p:sldId id="267" r:id="rId14"/>
    <p:sldId id="309" r:id="rId15"/>
    <p:sldId id="310" r:id="rId16"/>
    <p:sldId id="311" r:id="rId17"/>
    <p:sldId id="312" r:id="rId18"/>
    <p:sldId id="313" r:id="rId19"/>
    <p:sldId id="314" r:id="rId20"/>
    <p:sldId id="315" r:id="rId21"/>
    <p:sldId id="316" r:id="rId22"/>
    <p:sldId id="317" r:id="rId23"/>
    <p:sldId id="318" r:id="rId24"/>
    <p:sldId id="319" r:id="rId25"/>
    <p:sldId id="320" r:id="rId26"/>
    <p:sldId id="323" r:id="rId27"/>
    <p:sldId id="324" r:id="rId28"/>
    <p:sldId id="325" r:id="rId29"/>
    <p:sldId id="326" r:id="rId30"/>
    <p:sldId id="327" r:id="rId31"/>
    <p:sldId id="321" r:id="rId32"/>
    <p:sldId id="322" r:id="rId33"/>
    <p:sldId id="305" r:id="rId34"/>
  </p:sldIdLst>
  <p:sldSz cx="9144000" cy="6858000" type="screen4x3"/>
  <p:notesSz cx="6858000" cy="9945688"/>
  <p:defaultTextStyle>
    <a:defPPr>
      <a:defRPr lang="ru-RU"/>
    </a:defPPr>
    <a:lvl1pPr algn="l" rtl="0" fontAlgn="base">
      <a:spcBef>
        <a:spcPct val="0"/>
      </a:spcBef>
      <a:spcAft>
        <a:spcPct val="0"/>
      </a:spcAft>
      <a:defRPr kern="1200">
        <a:solidFill>
          <a:schemeClr val="tx1"/>
        </a:solidFill>
        <a:latin typeface="Estrangelo Edessa" panose="03080600000000000000" pitchFamily="66" charset="0"/>
        <a:ea typeface="+mn-ea"/>
        <a:cs typeface="+mn-cs"/>
      </a:defRPr>
    </a:lvl1pPr>
    <a:lvl2pPr marL="457200" algn="l" rtl="0" fontAlgn="base">
      <a:spcBef>
        <a:spcPct val="0"/>
      </a:spcBef>
      <a:spcAft>
        <a:spcPct val="0"/>
      </a:spcAft>
      <a:defRPr kern="1200">
        <a:solidFill>
          <a:schemeClr val="tx1"/>
        </a:solidFill>
        <a:latin typeface="Estrangelo Edessa" panose="03080600000000000000" pitchFamily="66" charset="0"/>
        <a:ea typeface="+mn-ea"/>
        <a:cs typeface="+mn-cs"/>
      </a:defRPr>
    </a:lvl2pPr>
    <a:lvl3pPr marL="914400" algn="l" rtl="0" fontAlgn="base">
      <a:spcBef>
        <a:spcPct val="0"/>
      </a:spcBef>
      <a:spcAft>
        <a:spcPct val="0"/>
      </a:spcAft>
      <a:defRPr kern="1200">
        <a:solidFill>
          <a:schemeClr val="tx1"/>
        </a:solidFill>
        <a:latin typeface="Estrangelo Edessa" panose="03080600000000000000" pitchFamily="66" charset="0"/>
        <a:ea typeface="+mn-ea"/>
        <a:cs typeface="+mn-cs"/>
      </a:defRPr>
    </a:lvl3pPr>
    <a:lvl4pPr marL="1371600" algn="l" rtl="0" fontAlgn="base">
      <a:spcBef>
        <a:spcPct val="0"/>
      </a:spcBef>
      <a:spcAft>
        <a:spcPct val="0"/>
      </a:spcAft>
      <a:defRPr kern="1200">
        <a:solidFill>
          <a:schemeClr val="tx1"/>
        </a:solidFill>
        <a:latin typeface="Estrangelo Edessa" panose="03080600000000000000" pitchFamily="66" charset="0"/>
        <a:ea typeface="+mn-ea"/>
        <a:cs typeface="+mn-cs"/>
      </a:defRPr>
    </a:lvl4pPr>
    <a:lvl5pPr marL="1828800" algn="l" rtl="0" fontAlgn="base">
      <a:spcBef>
        <a:spcPct val="0"/>
      </a:spcBef>
      <a:spcAft>
        <a:spcPct val="0"/>
      </a:spcAft>
      <a:defRPr kern="1200">
        <a:solidFill>
          <a:schemeClr val="tx1"/>
        </a:solidFill>
        <a:latin typeface="Estrangelo Edessa" panose="03080600000000000000" pitchFamily="66" charset="0"/>
        <a:ea typeface="+mn-ea"/>
        <a:cs typeface="+mn-cs"/>
      </a:defRPr>
    </a:lvl5pPr>
    <a:lvl6pPr marL="2286000" algn="l" defTabSz="914400" rtl="0" eaLnBrk="1" latinLnBrk="0" hangingPunct="1">
      <a:defRPr kern="1200">
        <a:solidFill>
          <a:schemeClr val="tx1"/>
        </a:solidFill>
        <a:latin typeface="Estrangelo Edessa" panose="03080600000000000000" pitchFamily="66" charset="0"/>
        <a:ea typeface="+mn-ea"/>
        <a:cs typeface="+mn-cs"/>
      </a:defRPr>
    </a:lvl6pPr>
    <a:lvl7pPr marL="2743200" algn="l" defTabSz="914400" rtl="0" eaLnBrk="1" latinLnBrk="0" hangingPunct="1">
      <a:defRPr kern="1200">
        <a:solidFill>
          <a:schemeClr val="tx1"/>
        </a:solidFill>
        <a:latin typeface="Estrangelo Edessa" panose="03080600000000000000" pitchFamily="66" charset="0"/>
        <a:ea typeface="+mn-ea"/>
        <a:cs typeface="+mn-cs"/>
      </a:defRPr>
    </a:lvl7pPr>
    <a:lvl8pPr marL="3200400" algn="l" defTabSz="914400" rtl="0" eaLnBrk="1" latinLnBrk="0" hangingPunct="1">
      <a:defRPr kern="1200">
        <a:solidFill>
          <a:schemeClr val="tx1"/>
        </a:solidFill>
        <a:latin typeface="Estrangelo Edessa" panose="03080600000000000000" pitchFamily="66" charset="0"/>
        <a:ea typeface="+mn-ea"/>
        <a:cs typeface="+mn-cs"/>
      </a:defRPr>
    </a:lvl8pPr>
    <a:lvl9pPr marL="3657600" algn="l" defTabSz="914400" rtl="0" eaLnBrk="1" latinLnBrk="0" hangingPunct="1">
      <a:defRPr kern="1200">
        <a:solidFill>
          <a:schemeClr val="tx1"/>
        </a:solidFill>
        <a:latin typeface="Estrangelo Edessa" panose="03080600000000000000"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9046" autoAdjust="0"/>
  </p:normalViewPr>
  <p:slideViewPr>
    <p:cSldViewPr>
      <p:cViewPr varScale="1">
        <p:scale>
          <a:sx n="74" d="100"/>
          <a:sy n="74" d="100"/>
        </p:scale>
        <p:origin x="126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ru-RU" altLang="ru-RU"/>
          </a:p>
        </p:txBody>
      </p:sp>
      <p:sp>
        <p:nvSpPr>
          <p:cNvPr id="68611" name="Rectangle 3"/>
          <p:cNvSpPr>
            <a:spLocks noGrp="1" noChangeArrowheads="1"/>
          </p:cNvSpPr>
          <p:nvPr>
            <p:ph type="dt" sz="quarter" idx="1"/>
          </p:nvPr>
        </p:nvSpPr>
        <p:spPr bwMode="auto">
          <a:xfrm>
            <a:off x="3884613"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ru-RU" altLang="ru-RU"/>
          </a:p>
        </p:txBody>
      </p:sp>
      <p:sp>
        <p:nvSpPr>
          <p:cNvPr id="68612" name="Rectangle 4"/>
          <p:cNvSpPr>
            <a:spLocks noGrp="1" noChangeArrowheads="1"/>
          </p:cNvSpPr>
          <p:nvPr>
            <p:ph type="ftr" sz="quarter" idx="2"/>
          </p:nvPr>
        </p:nvSpPr>
        <p:spPr bwMode="auto">
          <a:xfrm>
            <a:off x="0" y="9447213"/>
            <a:ext cx="29718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ru-RU" altLang="ru-RU"/>
          </a:p>
        </p:txBody>
      </p:sp>
      <p:sp>
        <p:nvSpPr>
          <p:cNvPr id="68613" name="Rectangle 5"/>
          <p:cNvSpPr>
            <a:spLocks noGrp="1" noChangeArrowheads="1"/>
          </p:cNvSpPr>
          <p:nvPr>
            <p:ph type="sldNum" sz="quarter" idx="3"/>
          </p:nvPr>
        </p:nvSpPr>
        <p:spPr bwMode="auto">
          <a:xfrm>
            <a:off x="3884613" y="9447213"/>
            <a:ext cx="29718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4E00F047-EB99-4803-873A-971C8224282E}" type="slidenum">
              <a:rPr lang="ru-RU" altLang="ru-RU"/>
              <a:pPr/>
              <a:t>‹#›</a:t>
            </a:fld>
            <a:endParaRPr lang="ru-RU" altLang="ru-RU"/>
          </a:p>
        </p:txBody>
      </p:sp>
    </p:spTree>
    <p:extLst>
      <p:ext uri="{BB962C8B-B14F-4D97-AF65-F5344CB8AC3E}">
        <p14:creationId xmlns:p14="http://schemas.microsoft.com/office/powerpoint/2010/main" val="30412946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ru-RU" altLang="ru-RU"/>
          </a:p>
        </p:txBody>
      </p:sp>
      <p:sp>
        <p:nvSpPr>
          <p:cNvPr id="74755" name="Rectangle 3"/>
          <p:cNvSpPr>
            <a:spLocks noGrp="1" noChangeArrowheads="1"/>
          </p:cNvSpPr>
          <p:nvPr>
            <p:ph type="dt" idx="1"/>
          </p:nvPr>
        </p:nvSpPr>
        <p:spPr bwMode="auto">
          <a:xfrm>
            <a:off x="3884613"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ru-RU" altLang="ru-RU"/>
          </a:p>
        </p:txBody>
      </p:sp>
      <p:sp>
        <p:nvSpPr>
          <p:cNvPr id="74756" name="Rectangle 4"/>
          <p:cNvSpPr>
            <a:spLocks noGrp="1" noRot="1" noChangeAspect="1" noChangeArrowheads="1" noTextEdit="1"/>
          </p:cNvSpPr>
          <p:nvPr>
            <p:ph type="sldImg" idx="2"/>
          </p:nvPr>
        </p:nvSpPr>
        <p:spPr bwMode="auto">
          <a:xfrm>
            <a:off x="942975" y="746125"/>
            <a:ext cx="4972050" cy="37290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4757" name="Rectangle 5"/>
          <p:cNvSpPr>
            <a:spLocks noGrp="1" noChangeArrowheads="1"/>
          </p:cNvSpPr>
          <p:nvPr>
            <p:ph type="body" sz="quarter" idx="3"/>
          </p:nvPr>
        </p:nvSpPr>
        <p:spPr bwMode="auto">
          <a:xfrm>
            <a:off x="685800" y="4724400"/>
            <a:ext cx="5486400" cy="4475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74758" name="Rectangle 6"/>
          <p:cNvSpPr>
            <a:spLocks noGrp="1" noChangeArrowheads="1"/>
          </p:cNvSpPr>
          <p:nvPr>
            <p:ph type="ftr" sz="quarter" idx="4"/>
          </p:nvPr>
        </p:nvSpPr>
        <p:spPr bwMode="auto">
          <a:xfrm>
            <a:off x="0" y="9447213"/>
            <a:ext cx="29718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ru-RU" altLang="ru-RU"/>
          </a:p>
        </p:txBody>
      </p:sp>
      <p:sp>
        <p:nvSpPr>
          <p:cNvPr id="74759" name="Rectangle 7"/>
          <p:cNvSpPr>
            <a:spLocks noGrp="1" noChangeArrowheads="1"/>
          </p:cNvSpPr>
          <p:nvPr>
            <p:ph type="sldNum" sz="quarter" idx="5"/>
          </p:nvPr>
        </p:nvSpPr>
        <p:spPr bwMode="auto">
          <a:xfrm>
            <a:off x="3884613" y="9447213"/>
            <a:ext cx="29718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3FDBCD7C-D8C7-43D2-9EF6-36AFD41D43FC}" type="slidenum">
              <a:rPr lang="ru-RU" altLang="ru-RU"/>
              <a:pPr/>
              <a:t>‹#›</a:t>
            </a:fld>
            <a:endParaRPr lang="ru-RU" altLang="ru-RU"/>
          </a:p>
        </p:txBody>
      </p:sp>
    </p:spTree>
    <p:extLst>
      <p:ext uri="{BB962C8B-B14F-4D97-AF65-F5344CB8AC3E}">
        <p14:creationId xmlns:p14="http://schemas.microsoft.com/office/powerpoint/2010/main" val="14250297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0CFE94CE-EA23-41FD-AF91-C6BE2853747F}" type="slidenum">
              <a:rPr lang="ru-RU" altLang="ru-RU"/>
              <a:pPr/>
              <a:t>‹#›</a:t>
            </a:fld>
            <a:endParaRPr lang="ru-RU" altLang="ru-RU"/>
          </a:p>
        </p:txBody>
      </p:sp>
    </p:spTree>
    <p:extLst>
      <p:ext uri="{BB962C8B-B14F-4D97-AF65-F5344CB8AC3E}">
        <p14:creationId xmlns:p14="http://schemas.microsoft.com/office/powerpoint/2010/main" val="3886530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F9C3A6BF-2B8F-4D1C-A05A-24B055F5A504}" type="slidenum">
              <a:rPr lang="ru-RU" altLang="ru-RU"/>
              <a:pPr/>
              <a:t>‹#›</a:t>
            </a:fld>
            <a:endParaRPr lang="ru-RU" altLang="ru-RU"/>
          </a:p>
        </p:txBody>
      </p:sp>
    </p:spTree>
    <p:extLst>
      <p:ext uri="{BB962C8B-B14F-4D97-AF65-F5344CB8AC3E}">
        <p14:creationId xmlns:p14="http://schemas.microsoft.com/office/powerpoint/2010/main" val="2256230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FD867ECA-462E-4FE3-86ED-3E04C224574F}" type="slidenum">
              <a:rPr lang="ru-RU" altLang="ru-RU"/>
              <a:pPr/>
              <a:t>‹#›</a:t>
            </a:fld>
            <a:endParaRPr lang="ru-RU" altLang="ru-RU"/>
          </a:p>
        </p:txBody>
      </p:sp>
    </p:spTree>
    <p:extLst>
      <p:ext uri="{BB962C8B-B14F-4D97-AF65-F5344CB8AC3E}">
        <p14:creationId xmlns:p14="http://schemas.microsoft.com/office/powerpoint/2010/main" val="2075570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947C2F4C-EB0C-4E74-9542-F529EBA4DDB7}" type="slidenum">
              <a:rPr lang="ru-RU" altLang="ru-RU"/>
              <a:pPr/>
              <a:t>‹#›</a:t>
            </a:fld>
            <a:endParaRPr lang="ru-RU" altLang="ru-RU"/>
          </a:p>
        </p:txBody>
      </p:sp>
    </p:spTree>
    <p:extLst>
      <p:ext uri="{BB962C8B-B14F-4D97-AF65-F5344CB8AC3E}">
        <p14:creationId xmlns:p14="http://schemas.microsoft.com/office/powerpoint/2010/main" val="937463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DDA376AE-84AE-47F3-A82A-369B4AD27019}" type="slidenum">
              <a:rPr lang="ru-RU" altLang="ru-RU"/>
              <a:pPr/>
              <a:t>‹#›</a:t>
            </a:fld>
            <a:endParaRPr lang="ru-RU" altLang="ru-RU"/>
          </a:p>
        </p:txBody>
      </p:sp>
    </p:spTree>
    <p:extLst>
      <p:ext uri="{BB962C8B-B14F-4D97-AF65-F5344CB8AC3E}">
        <p14:creationId xmlns:p14="http://schemas.microsoft.com/office/powerpoint/2010/main" val="3534684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C49A6348-B630-4F23-A32D-2658244BDA72}" type="slidenum">
              <a:rPr lang="ru-RU" altLang="ru-RU"/>
              <a:pPr/>
              <a:t>‹#›</a:t>
            </a:fld>
            <a:endParaRPr lang="ru-RU" altLang="ru-RU"/>
          </a:p>
        </p:txBody>
      </p:sp>
    </p:spTree>
    <p:extLst>
      <p:ext uri="{BB962C8B-B14F-4D97-AF65-F5344CB8AC3E}">
        <p14:creationId xmlns:p14="http://schemas.microsoft.com/office/powerpoint/2010/main" val="2406966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BD793AB3-C979-41C7-8E66-BAD44011B01C}" type="slidenum">
              <a:rPr lang="ru-RU" altLang="ru-RU"/>
              <a:pPr/>
              <a:t>‹#›</a:t>
            </a:fld>
            <a:endParaRPr lang="ru-RU" altLang="ru-RU"/>
          </a:p>
        </p:txBody>
      </p:sp>
    </p:spTree>
    <p:extLst>
      <p:ext uri="{BB962C8B-B14F-4D97-AF65-F5344CB8AC3E}">
        <p14:creationId xmlns:p14="http://schemas.microsoft.com/office/powerpoint/2010/main" val="1292658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B722018B-7891-4B30-94B2-DB0B5E058C05}" type="slidenum">
              <a:rPr lang="ru-RU" altLang="ru-RU"/>
              <a:pPr/>
              <a:t>‹#›</a:t>
            </a:fld>
            <a:endParaRPr lang="ru-RU" altLang="ru-RU"/>
          </a:p>
        </p:txBody>
      </p:sp>
    </p:spTree>
    <p:extLst>
      <p:ext uri="{BB962C8B-B14F-4D97-AF65-F5344CB8AC3E}">
        <p14:creationId xmlns:p14="http://schemas.microsoft.com/office/powerpoint/2010/main" val="181186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1065F40D-1A23-4B10-BA3D-4604C033270D}" type="slidenum">
              <a:rPr lang="ru-RU" altLang="ru-RU"/>
              <a:pPr/>
              <a:t>‹#›</a:t>
            </a:fld>
            <a:endParaRPr lang="ru-RU" altLang="ru-RU"/>
          </a:p>
        </p:txBody>
      </p:sp>
    </p:spTree>
    <p:extLst>
      <p:ext uri="{BB962C8B-B14F-4D97-AF65-F5344CB8AC3E}">
        <p14:creationId xmlns:p14="http://schemas.microsoft.com/office/powerpoint/2010/main" val="2369581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70858468-E1F0-47D4-901A-240A84348D25}" type="slidenum">
              <a:rPr lang="ru-RU" altLang="ru-RU"/>
              <a:pPr/>
              <a:t>‹#›</a:t>
            </a:fld>
            <a:endParaRPr lang="ru-RU" altLang="ru-RU"/>
          </a:p>
        </p:txBody>
      </p:sp>
    </p:spTree>
    <p:extLst>
      <p:ext uri="{BB962C8B-B14F-4D97-AF65-F5344CB8AC3E}">
        <p14:creationId xmlns:p14="http://schemas.microsoft.com/office/powerpoint/2010/main" val="306246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F5EB77CF-8055-4F1E-AED1-1ABDC4A2411A}" type="slidenum">
              <a:rPr lang="ru-RU" altLang="ru-RU"/>
              <a:pPr/>
              <a:t>‹#›</a:t>
            </a:fld>
            <a:endParaRPr lang="ru-RU" altLang="ru-RU"/>
          </a:p>
        </p:txBody>
      </p:sp>
    </p:spTree>
    <p:extLst>
      <p:ext uri="{BB962C8B-B14F-4D97-AF65-F5344CB8AC3E}">
        <p14:creationId xmlns:p14="http://schemas.microsoft.com/office/powerpoint/2010/main" val="1134517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ru-RU" alt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ru-RU" alt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738AB088-44A5-41BE-9F6C-BCA37EE4207F}"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ru-RU" sz="3200" b="1" dirty="0"/>
              <a:t>Казахский Национальный Университет им. аль-</a:t>
            </a:r>
            <a:r>
              <a:rPr lang="ru-RU" sz="3200" b="1" dirty="0" err="1"/>
              <a:t>Фараби</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ru-RU" sz="2800" b="1" dirty="0">
                <a:latin typeface="Arial" panose="020B0604020202020204" pitchFamily="34" charset="0"/>
              </a:rPr>
              <a:t>Кафедра политологии и политических технологий</a:t>
            </a:r>
          </a:p>
        </p:txBody>
      </p:sp>
      <p:sp>
        <p:nvSpPr>
          <p:cNvPr id="5" name="TextBox 4"/>
          <p:cNvSpPr txBox="1"/>
          <p:nvPr/>
        </p:nvSpPr>
        <p:spPr>
          <a:xfrm>
            <a:off x="2195736" y="3311188"/>
            <a:ext cx="6624736" cy="954107"/>
          </a:xfrm>
          <a:prstGeom prst="rect">
            <a:avLst/>
          </a:prstGeom>
          <a:noFill/>
        </p:spPr>
        <p:txBody>
          <a:bodyPr wrap="square" rtlCol="0">
            <a:spAutoFit/>
          </a:bodyPr>
          <a:lstStyle/>
          <a:p>
            <a:r>
              <a:rPr lang="ru-RU" sz="2800" b="1" dirty="0" smtClean="0"/>
              <a:t>История и теория политического менеджмента</a:t>
            </a:r>
            <a:endParaRPr lang="ru-RU" sz="2800" b="1" dirty="0">
              <a:latin typeface="Arial" panose="020B0604020202020204" pitchFamily="34" charset="0"/>
            </a:endParaRPr>
          </a:p>
        </p:txBody>
      </p:sp>
      <p:sp>
        <p:nvSpPr>
          <p:cNvPr id="6" name="TextBox 5"/>
          <p:cNvSpPr txBox="1"/>
          <p:nvPr/>
        </p:nvSpPr>
        <p:spPr>
          <a:xfrm>
            <a:off x="2204872" y="4659385"/>
            <a:ext cx="4032448" cy="830997"/>
          </a:xfrm>
          <a:prstGeom prst="rect">
            <a:avLst/>
          </a:prstGeom>
          <a:noFill/>
        </p:spPr>
        <p:txBody>
          <a:bodyPr wrap="square" rtlCol="0">
            <a:spAutoFit/>
          </a:bodyPr>
          <a:lstStyle/>
          <a:p>
            <a:r>
              <a:rPr lang="ru-RU" sz="2400" b="1" dirty="0" err="1">
                <a:latin typeface="Arial" panose="020B0604020202020204" pitchFamily="34" charset="0"/>
              </a:rPr>
              <a:t>Абжаппарова</a:t>
            </a:r>
            <a:r>
              <a:rPr lang="ru-RU" sz="2400" b="1" dirty="0">
                <a:latin typeface="Arial" panose="020B0604020202020204" pitchFamily="34" charset="0"/>
              </a:rPr>
              <a:t> А.А.</a:t>
            </a:r>
          </a:p>
          <a:p>
            <a:r>
              <a:rPr lang="ru-RU" sz="2400" b="1" dirty="0">
                <a:latin typeface="Arial" panose="020B0604020202020204" pitchFamily="34" charset="0"/>
              </a:rPr>
              <a:t>Старший преподаватель</a:t>
            </a: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30790703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BD675043-14AB-43B1-B128-AA4A03BC8E30}" type="slidenum">
              <a:rPr lang="ru-RU" altLang="ru-RU"/>
              <a:pPr/>
              <a:t>10</a:t>
            </a:fld>
            <a:endParaRPr lang="ru-RU" altLang="ru-RU"/>
          </a:p>
        </p:txBody>
      </p:sp>
      <p:sp>
        <p:nvSpPr>
          <p:cNvPr id="9218" name="Rectangle 2"/>
          <p:cNvSpPr>
            <a:spLocks noGrp="1" noChangeArrowheads="1"/>
          </p:cNvSpPr>
          <p:nvPr>
            <p:ph type="title"/>
          </p:nvPr>
        </p:nvSpPr>
        <p:spPr/>
        <p:txBody>
          <a:bodyPr/>
          <a:lstStyle/>
          <a:p>
            <a:r>
              <a:rPr lang="ru-RU" sz="3600" dirty="0"/>
              <a:t>Исходя из этого менеджмент стремится «смягчить» организацию:</a:t>
            </a:r>
            <a:endParaRPr lang="ru-RU" altLang="ru-RU" sz="3600" b="1" u="sng" dirty="0">
              <a:solidFill>
                <a:schemeClr val="accent2"/>
              </a:solidFill>
              <a:latin typeface="Estrangelo Edessa" panose="03080600000000000000" pitchFamily="66" charset="0"/>
            </a:endParaRPr>
          </a:p>
        </p:txBody>
      </p:sp>
      <p:sp>
        <p:nvSpPr>
          <p:cNvPr id="9219" name="Rectangle 3"/>
          <p:cNvSpPr>
            <a:spLocks noGrp="1" noChangeArrowheads="1"/>
          </p:cNvSpPr>
          <p:nvPr>
            <p:ph type="body" idx="1"/>
          </p:nvPr>
        </p:nvSpPr>
        <p:spPr>
          <a:xfrm>
            <a:off x="539750" y="1484313"/>
            <a:ext cx="8143875" cy="5040312"/>
          </a:xfrm>
        </p:spPr>
        <p:txBody>
          <a:bodyPr/>
          <a:lstStyle/>
          <a:p>
            <a:r>
              <a:rPr lang="ru-RU" sz="2400" dirty="0"/>
              <a:t>1. Уменьшается иерархия в организации</a:t>
            </a:r>
          </a:p>
          <a:p>
            <a:r>
              <a:rPr lang="ru-RU" sz="2400" dirty="0"/>
              <a:t>2. Развиваются горизонтальные связи</a:t>
            </a:r>
          </a:p>
          <a:p>
            <a:r>
              <a:rPr lang="ru-RU" sz="2400" dirty="0"/>
              <a:t>3. Используются уникальные возможности сотрудников</a:t>
            </a:r>
          </a:p>
          <a:p>
            <a:r>
              <a:rPr lang="ru-RU" sz="2400" dirty="0"/>
              <a:t>4. Возрастает ценность знаний и информации</a:t>
            </a:r>
          </a:p>
          <a:p>
            <a:pPr marL="0" indent="0">
              <a:buNone/>
            </a:pPr>
            <a:endParaRPr lang="ru-RU" sz="2400" dirty="0"/>
          </a:p>
          <a:p>
            <a:pPr marL="0" indent="0">
              <a:buNone/>
            </a:pPr>
            <a:endParaRPr lang="ru-RU" altLang="ru-RU" sz="2400" b="1" i="1" dirty="0">
              <a:latin typeface="Palatino Linotype" panose="02040502050505030304"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1B42D000-E4A4-4734-86A3-E3AB318D388F}" type="slidenum">
              <a:rPr lang="ru-RU" altLang="ru-RU"/>
              <a:pPr/>
              <a:t>11</a:t>
            </a:fld>
            <a:endParaRPr lang="ru-RU" altLang="ru-RU"/>
          </a:p>
        </p:txBody>
      </p:sp>
      <p:sp>
        <p:nvSpPr>
          <p:cNvPr id="10242" name="Rectangle 2"/>
          <p:cNvSpPr>
            <a:spLocks noGrp="1" noChangeArrowheads="1"/>
          </p:cNvSpPr>
          <p:nvPr>
            <p:ph type="title"/>
          </p:nvPr>
        </p:nvSpPr>
        <p:spPr/>
        <p:txBody>
          <a:bodyPr/>
          <a:lstStyle/>
          <a:p>
            <a:r>
              <a:rPr lang="ru-RU" i="1" dirty="0"/>
              <a:t>Проектный подход</a:t>
            </a:r>
            <a:endParaRPr lang="ru-RU" altLang="ru-RU" dirty="0">
              <a:solidFill>
                <a:schemeClr val="accent2"/>
              </a:solidFill>
            </a:endParaRPr>
          </a:p>
        </p:txBody>
      </p:sp>
      <p:sp>
        <p:nvSpPr>
          <p:cNvPr id="10243" name="Rectangle 3"/>
          <p:cNvSpPr>
            <a:spLocks noGrp="1" noChangeArrowheads="1"/>
          </p:cNvSpPr>
          <p:nvPr>
            <p:ph type="body" idx="1"/>
          </p:nvPr>
        </p:nvSpPr>
        <p:spPr>
          <a:xfrm>
            <a:off x="323850" y="1268413"/>
            <a:ext cx="8359775" cy="5184775"/>
          </a:xfrm>
        </p:spPr>
        <p:txBody>
          <a:bodyPr/>
          <a:lstStyle/>
          <a:p>
            <a:pPr marL="0" indent="0">
              <a:buNone/>
            </a:pPr>
            <a:r>
              <a:rPr lang="ru-RU" sz="2800" dirty="0"/>
              <a:t>В классовом варианте деятельность организации строится как монотонности выполненных функций, разделенных на должностные обязанности. </a:t>
            </a:r>
            <a:endParaRPr lang="ru-RU" sz="2800" dirty="0" smtClean="0"/>
          </a:p>
          <a:p>
            <a:pPr marL="0" indent="0">
              <a:buNone/>
            </a:pPr>
            <a:r>
              <a:rPr lang="ru-RU" sz="2800" dirty="0" smtClean="0"/>
              <a:t>В </a:t>
            </a:r>
            <a:r>
              <a:rPr lang="ru-RU" sz="2800" dirty="0"/>
              <a:t>современных условиях деятельность организации организуется по проектам – организованная во времени система мероприятий, предусматривающие концентрацию работы и ресурсов для достижения относительной автономных целей.</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a:t>Концепция «белого пространства» в организации (</a:t>
            </a:r>
            <a:r>
              <a:rPr lang="ru-RU" sz="3600" dirty="0" err="1"/>
              <a:t>М.Малетц</a:t>
            </a:r>
            <a:r>
              <a:rPr lang="ru-RU" sz="3600" dirty="0"/>
              <a:t>, Н. Норма)</a:t>
            </a:r>
          </a:p>
        </p:txBody>
      </p:sp>
      <p:sp>
        <p:nvSpPr>
          <p:cNvPr id="3" name="Объект 2"/>
          <p:cNvSpPr>
            <a:spLocks noGrp="1"/>
          </p:cNvSpPr>
          <p:nvPr>
            <p:ph idx="1"/>
          </p:nvPr>
        </p:nvSpPr>
        <p:spPr/>
        <p:txBody>
          <a:bodyPr/>
          <a:lstStyle/>
          <a:p>
            <a:pPr marL="0" indent="0">
              <a:buNone/>
            </a:pPr>
            <a:r>
              <a:rPr lang="ru-RU" sz="2400" dirty="0"/>
              <a:t>В мобильной организации существует «черное пространство» - выполнение «формальных должностных обязанностей», «белое пространство» - деятельность людей с использованием ресурсов организации и связанных с выполнением должностных обязанностей.</a:t>
            </a:r>
          </a:p>
          <a:p>
            <a:pPr marL="0" indent="0">
              <a:buNone/>
            </a:pPr>
            <a:r>
              <a:rPr lang="ru-RU" sz="2400" dirty="0"/>
              <a:t>Целенаправленно развивается </a:t>
            </a:r>
            <a:r>
              <a:rPr lang="ru-RU" sz="2400" dirty="0" err="1"/>
              <a:t>интрапренерство</a:t>
            </a:r>
            <a:r>
              <a:rPr lang="ru-RU" sz="2400" dirty="0"/>
              <a:t> (внутреннее предпринимательство) создаются условия:</a:t>
            </a:r>
          </a:p>
          <a:p>
            <a:r>
              <a:rPr lang="ru-RU" sz="2400" dirty="0"/>
              <a:t>1. Уменьшается рабочая нагрузка и официально разрешается пользоваться ресурсами</a:t>
            </a:r>
          </a:p>
          <a:p>
            <a:r>
              <a:rPr lang="ru-RU" sz="2400" dirty="0"/>
              <a:t>2. Разрабатываются документы устанавливающие порядок использования в создаваемых продуктах</a:t>
            </a:r>
          </a:p>
          <a:p>
            <a:pPr marL="0" indent="0">
              <a:buNone/>
            </a:pPr>
            <a:endParaRPr lang="ru-RU" sz="2400" dirty="0"/>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12</a:t>
            </a:fld>
            <a:endParaRPr lang="ru-RU" altLang="ru-RU"/>
          </a:p>
        </p:txBody>
      </p:sp>
    </p:spTree>
    <p:extLst>
      <p:ext uri="{BB962C8B-B14F-4D97-AF65-F5344CB8AC3E}">
        <p14:creationId xmlns:p14="http://schemas.microsoft.com/office/powerpoint/2010/main" val="1432295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BB3AA18F-5D99-4738-9978-AFD30FC1C599}" type="slidenum">
              <a:rPr lang="ru-RU" altLang="ru-RU"/>
              <a:pPr/>
              <a:t>13</a:t>
            </a:fld>
            <a:endParaRPr lang="ru-RU" altLang="ru-RU"/>
          </a:p>
        </p:txBody>
      </p:sp>
      <p:sp>
        <p:nvSpPr>
          <p:cNvPr id="13314" name="Rectangle 2"/>
          <p:cNvSpPr>
            <a:spLocks noGrp="1" noChangeArrowheads="1"/>
          </p:cNvSpPr>
          <p:nvPr>
            <p:ph type="title"/>
          </p:nvPr>
        </p:nvSpPr>
        <p:spPr/>
        <p:txBody>
          <a:bodyPr/>
          <a:lstStyle/>
          <a:p>
            <a:r>
              <a:rPr lang="ru-RU" sz="3600" dirty="0"/>
              <a:t> Культура управления:</a:t>
            </a:r>
            <a:endParaRPr lang="ru-RU" altLang="ru-RU" sz="3600" b="1" u="sng" dirty="0">
              <a:solidFill>
                <a:schemeClr val="accent2"/>
              </a:solidFill>
              <a:latin typeface="MS Mincho" panose="02020609040205080304" pitchFamily="49" charset="-128"/>
            </a:endParaRPr>
          </a:p>
        </p:txBody>
      </p:sp>
      <p:sp>
        <p:nvSpPr>
          <p:cNvPr id="13315" name="Rectangle 3"/>
          <p:cNvSpPr>
            <a:spLocks noGrp="1" noChangeArrowheads="1"/>
          </p:cNvSpPr>
          <p:nvPr>
            <p:ph type="body" idx="1"/>
          </p:nvPr>
        </p:nvSpPr>
        <p:spPr>
          <a:xfrm>
            <a:off x="457200" y="1268760"/>
            <a:ext cx="8507288" cy="4210050"/>
          </a:xfrm>
        </p:spPr>
        <p:txBody>
          <a:bodyPr/>
          <a:lstStyle/>
          <a:p>
            <a:r>
              <a:rPr lang="ru-RU" sz="2400" dirty="0"/>
              <a:t>· У организации иерархия сохраняется на самом верху</a:t>
            </a:r>
          </a:p>
          <a:p>
            <a:r>
              <a:rPr lang="ru-RU" sz="2400" dirty="0"/>
              <a:t>· Остальная организация построена как клеточная структура</a:t>
            </a:r>
          </a:p>
          <a:p>
            <a:r>
              <a:rPr lang="ru-RU" sz="2400" dirty="0"/>
              <a:t>· В организации есть традиционные подразделения, но они носят в основном учетно-приписной характер</a:t>
            </a:r>
          </a:p>
          <a:p>
            <a:r>
              <a:rPr lang="ru-RU" sz="2400" dirty="0"/>
              <a:t>· Основная работа осуществляется по клеткам – это неформальное временное объединение специалистов для решения проблем, возникающих перед организацией</a:t>
            </a:r>
          </a:p>
          <a:p>
            <a:r>
              <a:rPr lang="ru-RU" sz="2400" dirty="0"/>
              <a:t>· Один человек может одновременно участвовать в работе нескольких клеток</a:t>
            </a:r>
          </a:p>
          <a:p>
            <a:r>
              <a:rPr lang="ru-RU" sz="2400" dirty="0"/>
              <a:t>· Для того чтобы организация не распадалась нужна продуманная политика менеджмента</a:t>
            </a:r>
          </a:p>
          <a:p>
            <a:pPr marL="0" indent="0">
              <a:buNone/>
            </a:pPr>
            <a:endParaRPr lang="ru-RU" sz="24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Современный  менеджмент</a:t>
            </a:r>
            <a:endParaRPr lang="ru-RU" b="1" dirty="0"/>
          </a:p>
        </p:txBody>
      </p:sp>
      <p:sp>
        <p:nvSpPr>
          <p:cNvPr id="3" name="Объект 2"/>
          <p:cNvSpPr>
            <a:spLocks noGrp="1"/>
          </p:cNvSpPr>
          <p:nvPr>
            <p:ph idx="1"/>
          </p:nvPr>
        </p:nvSpPr>
        <p:spPr/>
        <p:txBody>
          <a:bodyPr/>
          <a:lstStyle/>
          <a:p>
            <a:r>
              <a:rPr lang="ru-RU" dirty="0"/>
              <a:t>Новые функции современного менеджмента включают в себя необходимость развития способностей, позволяющих быстро изменять стратегию в случае возникновения внешних или внутренних угроз; развитие личной конкурентоспособности</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14</a:t>
            </a:fld>
            <a:endParaRPr lang="ru-RU" altLang="ru-RU"/>
          </a:p>
        </p:txBody>
      </p:sp>
    </p:spTree>
    <p:extLst>
      <p:ext uri="{BB962C8B-B14F-4D97-AF65-F5344CB8AC3E}">
        <p14:creationId xmlns:p14="http://schemas.microsoft.com/office/powerpoint/2010/main" val="376875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t>На сегодняшний день к функциям современного менеджмента относится :</a:t>
            </a:r>
          </a:p>
        </p:txBody>
      </p:sp>
      <p:sp>
        <p:nvSpPr>
          <p:cNvPr id="3" name="Объект 2"/>
          <p:cNvSpPr>
            <a:spLocks noGrp="1"/>
          </p:cNvSpPr>
          <p:nvPr>
            <p:ph idx="1"/>
          </p:nvPr>
        </p:nvSpPr>
        <p:spPr/>
        <p:txBody>
          <a:bodyPr/>
          <a:lstStyle/>
          <a:p>
            <a:r>
              <a:rPr lang="ru-RU" dirty="0"/>
              <a:t>§ планирование</a:t>
            </a:r>
          </a:p>
          <a:p>
            <a:r>
              <a:rPr lang="ru-RU" dirty="0"/>
              <a:t>§ организация</a:t>
            </a:r>
          </a:p>
          <a:p>
            <a:r>
              <a:rPr lang="ru-RU" dirty="0"/>
              <a:t>§ мотивация</a:t>
            </a:r>
          </a:p>
          <a:p>
            <a:r>
              <a:rPr lang="ru-RU" dirty="0"/>
              <a:t>§ контроль</a:t>
            </a:r>
          </a:p>
          <a:p>
            <a:r>
              <a:rPr lang="ru-RU" dirty="0"/>
              <a:t>§ координация</a:t>
            </a:r>
          </a:p>
          <a:p>
            <a:pPr marL="0" indent="0">
              <a:buNone/>
            </a:pPr>
            <a:endParaRPr lang="ru-RU" dirty="0"/>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15</a:t>
            </a:fld>
            <a:endParaRPr lang="ru-RU" altLang="ru-RU"/>
          </a:p>
        </p:txBody>
      </p:sp>
    </p:spTree>
    <p:extLst>
      <p:ext uri="{BB962C8B-B14F-4D97-AF65-F5344CB8AC3E}">
        <p14:creationId xmlns:p14="http://schemas.microsoft.com/office/powerpoint/2010/main" val="3613661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t>Развитие современного менеджмента характеризуется следующими тенденциями:</a:t>
            </a:r>
          </a:p>
        </p:txBody>
      </p:sp>
      <p:sp>
        <p:nvSpPr>
          <p:cNvPr id="3" name="Объект 2"/>
          <p:cNvSpPr>
            <a:spLocks noGrp="1"/>
          </p:cNvSpPr>
          <p:nvPr>
            <p:ph idx="1"/>
          </p:nvPr>
        </p:nvSpPr>
        <p:spPr/>
        <p:txBody>
          <a:bodyPr/>
          <a:lstStyle/>
          <a:p>
            <a:r>
              <a:rPr lang="ru-RU" sz="2400" dirty="0" smtClean="0"/>
              <a:t>бурное </a:t>
            </a:r>
            <a:r>
              <a:rPr lang="ru-RU" sz="2400" dirty="0"/>
              <a:t>развитие получает культура организации;</a:t>
            </a:r>
          </a:p>
          <a:p>
            <a:r>
              <a:rPr lang="ru-RU" sz="2400" dirty="0" smtClean="0"/>
              <a:t>стратегическое </a:t>
            </a:r>
            <a:r>
              <a:rPr lang="ru-RU" sz="2400" dirty="0"/>
              <a:t>управление и стратегическое планирование находят свое применение во все более широком спектре специальных приложений;</a:t>
            </a:r>
          </a:p>
          <a:p>
            <a:r>
              <a:rPr lang="ru-RU" sz="2400" dirty="0" smtClean="0"/>
              <a:t>методы </a:t>
            </a:r>
            <a:r>
              <a:rPr lang="ru-RU" sz="2400" dirty="0"/>
              <a:t>и технологии современного менеджмента, отработанные в коммерческих организациях, распространяются на некоммерческие сферы, включая государственный сектор;</a:t>
            </a:r>
          </a:p>
          <a:p>
            <a:r>
              <a:rPr lang="ru-RU" sz="2400" dirty="0" smtClean="0"/>
              <a:t>формируются </a:t>
            </a:r>
            <a:r>
              <a:rPr lang="ru-RU" sz="2400" dirty="0"/>
              <a:t>и развиваются новые специальные виды менеджмента.</a:t>
            </a:r>
          </a:p>
          <a:p>
            <a:endParaRPr lang="ru-RU" sz="2400" dirty="0"/>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16</a:t>
            </a:fld>
            <a:endParaRPr lang="ru-RU" altLang="ru-RU"/>
          </a:p>
        </p:txBody>
      </p:sp>
    </p:spTree>
    <p:extLst>
      <p:ext uri="{BB962C8B-B14F-4D97-AF65-F5344CB8AC3E}">
        <p14:creationId xmlns:p14="http://schemas.microsoft.com/office/powerpoint/2010/main" val="2680033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Современный  менеджмент</a:t>
            </a:r>
            <a:endParaRPr lang="ru-RU" dirty="0"/>
          </a:p>
        </p:txBody>
      </p:sp>
      <p:sp>
        <p:nvSpPr>
          <p:cNvPr id="3" name="Объект 2"/>
          <p:cNvSpPr>
            <a:spLocks noGrp="1"/>
          </p:cNvSpPr>
          <p:nvPr>
            <p:ph idx="1"/>
          </p:nvPr>
        </p:nvSpPr>
        <p:spPr/>
        <p:txBody>
          <a:bodyPr/>
          <a:lstStyle/>
          <a:p>
            <a:r>
              <a:rPr lang="ru-RU" sz="2800" dirty="0"/>
              <a:t>В процессе своей деятельности менеджеру приходится решать не только общие задачи управления, но и действовать в соответствии с особенностями сферы, которой ему необходимо управлять. Именно по этой причине принято говорить о частном менеджменте, особенности которого описываются в соответствующих учебниках. В настоящее время существует по меньшей мере семь сфер менеджмента.</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17</a:t>
            </a:fld>
            <a:endParaRPr lang="ru-RU" altLang="ru-RU"/>
          </a:p>
        </p:txBody>
      </p:sp>
    </p:spTree>
    <p:extLst>
      <p:ext uri="{BB962C8B-B14F-4D97-AF65-F5344CB8AC3E}">
        <p14:creationId xmlns:p14="http://schemas.microsoft.com/office/powerpoint/2010/main" val="860628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Современный  менеджмент</a:t>
            </a:r>
            <a:endParaRPr lang="ru-RU" dirty="0"/>
          </a:p>
        </p:txBody>
      </p:sp>
      <p:sp>
        <p:nvSpPr>
          <p:cNvPr id="3" name="Объект 2"/>
          <p:cNvSpPr>
            <a:spLocks noGrp="1"/>
          </p:cNvSpPr>
          <p:nvPr>
            <p:ph idx="1"/>
          </p:nvPr>
        </p:nvSpPr>
        <p:spPr/>
        <p:txBody>
          <a:bodyPr/>
          <a:lstStyle/>
          <a:p>
            <a:pPr marL="0" indent="0">
              <a:buNone/>
            </a:pPr>
            <a:r>
              <a:rPr lang="ru-RU" sz="2500" dirty="0"/>
              <a:t>1. Производственный менеджмент направлен на принятие решений, касающихся использования тех или иных технологий, загрузки оборудования, объемов и структуры выпуска продукции, другими словами, на оптимизацию производственного процесса. Оптимизация предполагает поиск такой организации производства, при которой имеющиеся у предприятия ресурсы используются наиболее выгодно, таким образом, что они приносят максимально возможную выгоду при минимальных затратах</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18</a:t>
            </a:fld>
            <a:endParaRPr lang="ru-RU" altLang="ru-RU"/>
          </a:p>
        </p:txBody>
      </p:sp>
    </p:spTree>
    <p:extLst>
      <p:ext uri="{BB962C8B-B14F-4D97-AF65-F5344CB8AC3E}">
        <p14:creationId xmlns:p14="http://schemas.microsoft.com/office/powerpoint/2010/main" val="27673364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Современный  менеджмент</a:t>
            </a:r>
            <a:endParaRPr lang="ru-RU" dirty="0"/>
          </a:p>
        </p:txBody>
      </p:sp>
      <p:sp>
        <p:nvSpPr>
          <p:cNvPr id="3" name="Объект 2"/>
          <p:cNvSpPr>
            <a:spLocks noGrp="1"/>
          </p:cNvSpPr>
          <p:nvPr>
            <p:ph idx="1"/>
          </p:nvPr>
        </p:nvSpPr>
        <p:spPr/>
        <p:txBody>
          <a:bodyPr/>
          <a:lstStyle/>
          <a:p>
            <a:pPr marL="0" indent="0">
              <a:buNone/>
            </a:pPr>
            <a:r>
              <a:rPr lang="ru-RU" sz="2500" dirty="0"/>
              <a:t>2. Менеджмент персонала направлен на то, чтобы повысить эффективность использования персонала. Менеджер, работающий в данной сфере, должен решать вопросы, связанные с поиском, обучением и повышением квалификации сотрудников. Кроме того, в задачи менеджера по работе с персоналом входит разработка методов стимулирования и вознаграждения работников, благодаря которым их работа будет более плодотворной. Наконец, менеджер по персоналу должен следить за тем, чтобы профессиональный уровень работников был достаточно высоким.</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19</a:t>
            </a:fld>
            <a:endParaRPr lang="ru-RU" altLang="ru-RU"/>
          </a:p>
        </p:txBody>
      </p:sp>
    </p:spTree>
    <p:extLst>
      <p:ext uri="{BB962C8B-B14F-4D97-AF65-F5344CB8AC3E}">
        <p14:creationId xmlns:p14="http://schemas.microsoft.com/office/powerpoint/2010/main" val="127889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63688" y="2060848"/>
            <a:ext cx="6624736" cy="1077218"/>
          </a:xfrm>
          <a:prstGeom prst="rect">
            <a:avLst/>
          </a:prstGeom>
          <a:noFill/>
        </p:spPr>
        <p:txBody>
          <a:bodyPr wrap="square" rtlCol="0">
            <a:spAutoFit/>
          </a:bodyPr>
          <a:lstStyle/>
          <a:p>
            <a:r>
              <a:rPr lang="ru-RU" sz="3200" b="1"/>
              <a:t>История и теория политического менеджмента</a:t>
            </a:r>
            <a:endParaRPr lang="ru-RU" sz="3200" b="1" dirty="0">
              <a:latin typeface="Arial" panose="020B0604020202020204" pitchFamily="34" charset="0"/>
            </a:endParaRPr>
          </a:p>
        </p:txBody>
      </p:sp>
      <p:sp>
        <p:nvSpPr>
          <p:cNvPr id="6" name="TextBox 5"/>
          <p:cNvSpPr txBox="1"/>
          <p:nvPr/>
        </p:nvSpPr>
        <p:spPr>
          <a:xfrm>
            <a:off x="1475656" y="3624654"/>
            <a:ext cx="7200800" cy="1569660"/>
          </a:xfrm>
          <a:prstGeom prst="rect">
            <a:avLst/>
          </a:prstGeom>
          <a:noFill/>
        </p:spPr>
        <p:txBody>
          <a:bodyPr wrap="square" rtlCol="0">
            <a:spAutoFit/>
          </a:bodyPr>
          <a:lstStyle/>
          <a:p>
            <a:r>
              <a:rPr lang="ru-RU" sz="3200" b="1" dirty="0">
                <a:solidFill>
                  <a:srgbClr val="0070C0"/>
                </a:solidFill>
                <a:latin typeface="Arial" panose="020B0604020202020204" pitchFamily="34" charset="0"/>
              </a:rPr>
              <a:t>Лекция 3</a:t>
            </a:r>
          </a:p>
          <a:p>
            <a:r>
              <a:rPr lang="ru-RU" sz="3200" b="1" dirty="0"/>
              <a:t>Современные тенденции развития менеджмента</a:t>
            </a:r>
            <a:endParaRPr lang="ru-RU" sz="32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36809805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Современный  менеджмент</a:t>
            </a:r>
            <a:endParaRPr lang="ru-RU" dirty="0"/>
          </a:p>
        </p:txBody>
      </p:sp>
      <p:sp>
        <p:nvSpPr>
          <p:cNvPr id="3" name="Объект 2"/>
          <p:cNvSpPr>
            <a:spLocks noGrp="1"/>
          </p:cNvSpPr>
          <p:nvPr>
            <p:ph idx="1"/>
          </p:nvPr>
        </p:nvSpPr>
        <p:spPr/>
        <p:txBody>
          <a:bodyPr/>
          <a:lstStyle/>
          <a:p>
            <a:pPr marL="0" indent="0">
              <a:buNone/>
            </a:pPr>
            <a:r>
              <a:rPr lang="ru-RU" sz="2800" dirty="0"/>
              <a:t>3. Маркетинг-менеджмент (менеджмент маркетинга) стремится к нахождению наилучших способов взаимодействия предприятия с рынком с точки зрения рынка. Поскольку любое предприятие существует до тех пор, пока оно удовлетворяет чьи-то потребности, менеджеру, работающему в области маркетинга, приходится принимать решения, определяющие характер сбора и использования информации о рынке.</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20</a:t>
            </a:fld>
            <a:endParaRPr lang="ru-RU" altLang="ru-RU"/>
          </a:p>
        </p:txBody>
      </p:sp>
    </p:spTree>
    <p:extLst>
      <p:ext uri="{BB962C8B-B14F-4D97-AF65-F5344CB8AC3E}">
        <p14:creationId xmlns:p14="http://schemas.microsoft.com/office/powerpoint/2010/main" val="11826945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Современный  менеджмент</a:t>
            </a:r>
            <a:endParaRPr lang="ru-RU" dirty="0"/>
          </a:p>
        </p:txBody>
      </p:sp>
      <p:sp>
        <p:nvSpPr>
          <p:cNvPr id="3" name="Объект 2"/>
          <p:cNvSpPr>
            <a:spLocks noGrp="1"/>
          </p:cNvSpPr>
          <p:nvPr>
            <p:ph idx="1"/>
          </p:nvPr>
        </p:nvSpPr>
        <p:spPr/>
        <p:txBody>
          <a:bodyPr/>
          <a:lstStyle/>
          <a:p>
            <a:pPr marL="0" indent="0">
              <a:buNone/>
            </a:pPr>
            <a:r>
              <a:rPr lang="ru-RU" sz="2800" dirty="0"/>
              <a:t>4. Инновационный менеджмент направлен на создание и внедрение новых видов товаров или услуг, а также технологий. Для этого необходимо провести многочисленные исследования, решить, в каком именно виде товар будет благоприятно воспринят на рынке, определить, как сделать издержки на производство товара минимальными. Естественно, инновационный менеджмент решает вопросы, связанные с внедрением новых разработок в производство.</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21</a:t>
            </a:fld>
            <a:endParaRPr lang="ru-RU" altLang="ru-RU"/>
          </a:p>
        </p:txBody>
      </p:sp>
    </p:spTree>
    <p:extLst>
      <p:ext uri="{BB962C8B-B14F-4D97-AF65-F5344CB8AC3E}">
        <p14:creationId xmlns:p14="http://schemas.microsoft.com/office/powerpoint/2010/main" val="32599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Современный  менеджмент</a:t>
            </a:r>
            <a:endParaRPr lang="ru-RU" dirty="0"/>
          </a:p>
        </p:txBody>
      </p:sp>
      <p:sp>
        <p:nvSpPr>
          <p:cNvPr id="3" name="Объект 2"/>
          <p:cNvSpPr>
            <a:spLocks noGrp="1"/>
          </p:cNvSpPr>
          <p:nvPr>
            <p:ph idx="1"/>
          </p:nvPr>
        </p:nvSpPr>
        <p:spPr/>
        <p:txBody>
          <a:bodyPr/>
          <a:lstStyle/>
          <a:p>
            <a:pPr marL="0" indent="0">
              <a:buNone/>
            </a:pPr>
            <a:r>
              <a:rPr lang="ru-RU" dirty="0"/>
              <a:t>5. Снабженческо-бытовой менеджмент направлен в основном на торговые операции. Чтобы производить товар, предприятие должно иметь сырье; затем, когда товар уже произведен, для получения прибыли он нуждается в том, чтобы выгодно продать этот товар. Менеджеры, работающие в службе снабжения или сбыта, решают именно эти вопросы.</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22</a:t>
            </a:fld>
            <a:endParaRPr lang="ru-RU" altLang="ru-RU"/>
          </a:p>
        </p:txBody>
      </p:sp>
    </p:spTree>
    <p:extLst>
      <p:ext uri="{BB962C8B-B14F-4D97-AF65-F5344CB8AC3E}">
        <p14:creationId xmlns:p14="http://schemas.microsoft.com/office/powerpoint/2010/main" val="37822360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Современный  менеджмент</a:t>
            </a:r>
            <a:endParaRPr lang="ru-RU" dirty="0"/>
          </a:p>
        </p:txBody>
      </p:sp>
      <p:sp>
        <p:nvSpPr>
          <p:cNvPr id="3" name="Объект 2"/>
          <p:cNvSpPr>
            <a:spLocks noGrp="1"/>
          </p:cNvSpPr>
          <p:nvPr>
            <p:ph idx="1"/>
          </p:nvPr>
        </p:nvSpPr>
        <p:spPr/>
        <p:txBody>
          <a:bodyPr/>
          <a:lstStyle/>
          <a:p>
            <a:pPr marL="0" indent="0">
              <a:buNone/>
            </a:pPr>
            <a:r>
              <a:rPr lang="ru-RU" sz="2400" dirty="0"/>
              <a:t>6. Финансовый менеджмент занимается регулировкой денежных потоков. Если говорить более конкретно, то в его задачи входит составление бюджета и финансового плана организации, оценкой актуального финансового состояния и изучением перспектив его развития. В процессе работы специалист по финансовому менеджменту может взаимодействовать с менеджером, отвечающим за инновации, поскольку любые инновации требуют отвлечения финансовых средств от достижения текущих целей для того чтобы направить их на внедрение нового товара</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23</a:t>
            </a:fld>
            <a:endParaRPr lang="ru-RU" altLang="ru-RU"/>
          </a:p>
        </p:txBody>
      </p:sp>
    </p:spTree>
    <p:extLst>
      <p:ext uri="{BB962C8B-B14F-4D97-AF65-F5344CB8AC3E}">
        <p14:creationId xmlns:p14="http://schemas.microsoft.com/office/powerpoint/2010/main" val="3126201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Современный  менеджмент</a:t>
            </a:r>
            <a:endParaRPr lang="ru-RU" dirty="0"/>
          </a:p>
        </p:txBody>
      </p:sp>
      <p:sp>
        <p:nvSpPr>
          <p:cNvPr id="3" name="Объект 2"/>
          <p:cNvSpPr>
            <a:spLocks noGrp="1"/>
          </p:cNvSpPr>
          <p:nvPr>
            <p:ph idx="1"/>
          </p:nvPr>
        </p:nvSpPr>
        <p:spPr/>
        <p:txBody>
          <a:bodyPr/>
          <a:lstStyle/>
          <a:p>
            <a:pPr marL="0" indent="0">
              <a:buNone/>
            </a:pPr>
            <a:r>
              <a:rPr lang="ru-RU" dirty="0"/>
              <a:t>7. </a:t>
            </a:r>
            <a:r>
              <a:rPr lang="ru-RU" dirty="0" err="1"/>
              <a:t>Эккаунтинг</a:t>
            </a:r>
            <a:r>
              <a:rPr lang="ru-RU" dirty="0"/>
              <a:t>-менеджмент направлен на изучение данных о работе предприятия и последующее исправление (корректировку) решений в соответствии с этими данными.</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24</a:t>
            </a:fld>
            <a:endParaRPr lang="ru-RU" altLang="ru-RU"/>
          </a:p>
        </p:txBody>
      </p:sp>
    </p:spTree>
    <p:extLst>
      <p:ext uri="{BB962C8B-B14F-4D97-AF65-F5344CB8AC3E}">
        <p14:creationId xmlns:p14="http://schemas.microsoft.com/office/powerpoint/2010/main" val="37533174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800" b="1" dirty="0"/>
              <a:t>Основная задача новой парадигмы менеджмента конца XX - начала XXI века состоит в том, чтобы «делать знания производительными». Ее основные положения характеризуют следующие элементы нового содержания</a:t>
            </a:r>
            <a:r>
              <a:rPr lang="ru-RU" sz="1800" b="1" dirty="0" smtClean="0"/>
              <a:t>:</a:t>
            </a:r>
            <a:endParaRPr lang="ru-RU" sz="1800" b="1" dirty="0"/>
          </a:p>
        </p:txBody>
      </p:sp>
      <p:sp>
        <p:nvSpPr>
          <p:cNvPr id="3" name="Объект 2"/>
          <p:cNvSpPr>
            <a:spLocks noGrp="1"/>
          </p:cNvSpPr>
          <p:nvPr>
            <p:ph idx="1"/>
          </p:nvPr>
        </p:nvSpPr>
        <p:spPr/>
        <p:txBody>
          <a:bodyPr/>
          <a:lstStyle/>
          <a:p>
            <a:r>
              <a:rPr lang="ru-RU" sz="2600" dirty="0" smtClean="0"/>
              <a:t>ставка </a:t>
            </a:r>
            <a:r>
              <a:rPr lang="ru-RU" sz="2600" dirty="0"/>
              <a:t>делается на человека интегративного и </a:t>
            </a:r>
            <a:r>
              <a:rPr lang="ru-RU" sz="2600" dirty="0" err="1"/>
              <a:t>самореализующегося</a:t>
            </a:r>
            <a:r>
              <a:rPr lang="ru-RU" sz="2600" dirty="0"/>
              <a:t> (в отличие от человека экономического и человека социального);</a:t>
            </a:r>
          </a:p>
          <a:p>
            <a:r>
              <a:rPr lang="ru-RU" sz="2600" dirty="0" smtClean="0"/>
              <a:t>организация </a:t>
            </a:r>
            <a:r>
              <a:rPr lang="ru-RU" sz="2600" dirty="0"/>
              <a:t>рассматривается не как механизм, а как живой организм, состоящий из людей, объединяемых совместными ценностями;</a:t>
            </a:r>
          </a:p>
          <a:p>
            <a:r>
              <a:rPr lang="ru-RU" sz="2600" dirty="0" smtClean="0"/>
              <a:t>организации </a:t>
            </a:r>
            <a:r>
              <a:rPr lang="ru-RU" sz="2600" dirty="0"/>
              <a:t>должно быть присуще постоянное обновление, питающееся внутренним стремлением и нацеленное на приспособление к внешним факторам, главным из которых является потребитель</a:t>
            </a:r>
          </a:p>
          <a:p>
            <a:endParaRPr lang="ru-RU" sz="2600" dirty="0"/>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25</a:t>
            </a:fld>
            <a:endParaRPr lang="ru-RU" altLang="ru-RU"/>
          </a:p>
        </p:txBody>
      </p:sp>
    </p:spTree>
    <p:extLst>
      <p:ext uri="{BB962C8B-B14F-4D97-AF65-F5344CB8AC3E}">
        <p14:creationId xmlns:p14="http://schemas.microsoft.com/office/powerpoint/2010/main" val="25153509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Основные подходы в современном менеджменте</a:t>
            </a:r>
          </a:p>
        </p:txBody>
      </p:sp>
      <p:sp>
        <p:nvSpPr>
          <p:cNvPr id="3" name="Объект 2"/>
          <p:cNvSpPr>
            <a:spLocks noGrp="1"/>
          </p:cNvSpPr>
          <p:nvPr>
            <p:ph idx="1"/>
          </p:nvPr>
        </p:nvSpPr>
        <p:spPr/>
        <p:txBody>
          <a:bodyPr/>
          <a:lstStyle/>
          <a:p>
            <a:pPr marL="0" indent="0">
              <a:buNone/>
            </a:pPr>
            <a:r>
              <a:rPr lang="ru-RU" dirty="0" smtClean="0"/>
              <a:t>1.Системный</a:t>
            </a:r>
          </a:p>
          <a:p>
            <a:pPr marL="0" indent="0">
              <a:buNone/>
            </a:pPr>
            <a:r>
              <a:rPr lang="ru-RU" dirty="0"/>
              <a:t>2.Ситуационный подход</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26</a:t>
            </a:fld>
            <a:endParaRPr lang="ru-RU" altLang="ru-RU"/>
          </a:p>
        </p:txBody>
      </p:sp>
    </p:spTree>
    <p:extLst>
      <p:ext uri="{BB962C8B-B14F-4D97-AF65-F5344CB8AC3E}">
        <p14:creationId xmlns:p14="http://schemas.microsoft.com/office/powerpoint/2010/main" val="11743567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Системный</a:t>
            </a:r>
            <a:endParaRPr lang="ru-RU" b="1" dirty="0"/>
          </a:p>
        </p:txBody>
      </p:sp>
      <p:sp>
        <p:nvSpPr>
          <p:cNvPr id="3" name="Объект 2"/>
          <p:cNvSpPr>
            <a:spLocks noGrp="1"/>
          </p:cNvSpPr>
          <p:nvPr>
            <p:ph idx="1"/>
          </p:nvPr>
        </p:nvSpPr>
        <p:spPr/>
        <p:txBody>
          <a:bodyPr/>
          <a:lstStyle/>
          <a:p>
            <a:r>
              <a:rPr lang="ru-RU" sz="2200" dirty="0"/>
              <a:t>Любая организация воспринимается как единый механизм, где работают различные подсистемы, которые тесно связаны между собой. Это комплексный подход, он учитывает все сферы, отделы, управленческие уровни, технические составляющие, социальные факторы. Организация начинается с целей и задач, где на выходе получается готовая продукция. При этом учитываются все связи между руководителями, персоналом, покупателями. Внешние воздействия в виде законодательства, экономических влияний, конкурентов также не остаются без внимания. Для этой концепции менеджмента важно выполнение ряда действий: Обозначается объект исследования.</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27</a:t>
            </a:fld>
            <a:endParaRPr lang="ru-RU" altLang="ru-RU"/>
          </a:p>
        </p:txBody>
      </p:sp>
    </p:spTree>
    <p:extLst>
      <p:ext uri="{BB962C8B-B14F-4D97-AF65-F5344CB8AC3E}">
        <p14:creationId xmlns:p14="http://schemas.microsoft.com/office/powerpoint/2010/main" val="3597331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Системный</a:t>
            </a:r>
            <a:endParaRPr lang="ru-RU" dirty="0"/>
          </a:p>
        </p:txBody>
      </p:sp>
      <p:sp>
        <p:nvSpPr>
          <p:cNvPr id="3" name="Объект 2"/>
          <p:cNvSpPr>
            <a:spLocks noGrp="1"/>
          </p:cNvSpPr>
          <p:nvPr>
            <p:ph idx="1"/>
          </p:nvPr>
        </p:nvSpPr>
        <p:spPr/>
        <p:txBody>
          <a:bodyPr/>
          <a:lstStyle/>
          <a:p>
            <a:r>
              <a:rPr lang="ru-RU" dirty="0"/>
              <a:t>Выделяются цели системы и их влияние на подсистемы.</a:t>
            </a:r>
          </a:p>
          <a:p>
            <a:r>
              <a:rPr lang="ru-RU" dirty="0"/>
              <a:t>Определяется взаимовлияние организации и всех ее подуровней. </a:t>
            </a:r>
          </a:p>
          <a:p>
            <a:r>
              <a:rPr lang="ru-RU" dirty="0"/>
              <a:t>Учитывается воздействие среды.</a:t>
            </a:r>
          </a:p>
          <a:p>
            <a:endParaRPr lang="ru-RU" dirty="0"/>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28</a:t>
            </a:fld>
            <a:endParaRPr lang="ru-RU" altLang="ru-RU"/>
          </a:p>
        </p:txBody>
      </p:sp>
    </p:spTree>
    <p:extLst>
      <p:ext uri="{BB962C8B-B14F-4D97-AF65-F5344CB8AC3E}">
        <p14:creationId xmlns:p14="http://schemas.microsoft.com/office/powerpoint/2010/main" val="1631782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Ситуационный подход</a:t>
            </a:r>
            <a:endParaRPr lang="ru-RU" b="1" dirty="0"/>
          </a:p>
        </p:txBody>
      </p:sp>
      <p:sp>
        <p:nvSpPr>
          <p:cNvPr id="3" name="Объект 2"/>
          <p:cNvSpPr>
            <a:spLocks noGrp="1"/>
          </p:cNvSpPr>
          <p:nvPr>
            <p:ph idx="1"/>
          </p:nvPr>
        </p:nvSpPr>
        <p:spPr/>
        <p:txBody>
          <a:bodyPr/>
          <a:lstStyle/>
          <a:p>
            <a:r>
              <a:rPr lang="ru-RU" dirty="0"/>
              <a:t>В менеджменте берется конкретная ситуация, которая в данный момент важна для организации и влияет на нее. Методы управления выбирают, отталкиваясь от данной ситуации. Не существует готового свода правил или набора руководств, это интеллектуальный метод, способ мышления.</a:t>
            </a:r>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29</a:t>
            </a:fld>
            <a:endParaRPr lang="ru-RU" altLang="ru-RU"/>
          </a:p>
        </p:txBody>
      </p:sp>
    </p:spTree>
    <p:extLst>
      <p:ext uri="{BB962C8B-B14F-4D97-AF65-F5344CB8AC3E}">
        <p14:creationId xmlns:p14="http://schemas.microsoft.com/office/powerpoint/2010/main" val="659553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latin typeface="Arial" pitchFamily="34" charset="0"/>
                <a:cs typeface="Arial" pitchFamily="34" charset="0"/>
              </a:rPr>
              <a:t>План лекции</a:t>
            </a:r>
            <a:r>
              <a:rPr lang="" sz="2400" b="1" dirty="0">
                <a:latin typeface="Arial" pitchFamily="34" charset="0"/>
                <a:cs typeface="Arial" pitchFamily="34" charset="0"/>
              </a:rPr>
              <a:t>:</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rmAutofit/>
          </a:bodyPr>
          <a:lstStyle/>
          <a:p>
            <a:r>
              <a:rPr lang="ru-RU" sz="2400" dirty="0"/>
              <a:t>1. Менеджмент и социум</a:t>
            </a:r>
          </a:p>
          <a:p>
            <a:r>
              <a:rPr lang="ru-RU" sz="2400" dirty="0"/>
              <a:t>2. Тенденции развития организаций</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18465853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a:t>Ситуационный подход в менеджменте опирается на 4 основных принципа:</a:t>
            </a:r>
          </a:p>
        </p:txBody>
      </p:sp>
      <p:sp>
        <p:nvSpPr>
          <p:cNvPr id="3" name="Объект 2"/>
          <p:cNvSpPr>
            <a:spLocks noGrp="1"/>
          </p:cNvSpPr>
          <p:nvPr>
            <p:ph idx="1"/>
          </p:nvPr>
        </p:nvSpPr>
        <p:spPr/>
        <p:txBody>
          <a:bodyPr/>
          <a:lstStyle/>
          <a:p>
            <a:pPr marL="0" indent="0">
              <a:buNone/>
            </a:pPr>
            <a:r>
              <a:rPr lang="ru-RU" sz="2400" dirty="0"/>
              <a:t>1. Знание системного анализа, планирования, понимание управленческих процессов, группового поведения и различных методов принятия решений. </a:t>
            </a:r>
          </a:p>
          <a:p>
            <a:pPr marL="0" indent="0">
              <a:buNone/>
            </a:pPr>
            <a:r>
              <a:rPr lang="ru-RU" sz="2400" dirty="0"/>
              <a:t>2.Умение предвидеть возможные результаты своих действий и использования конкретных методик. </a:t>
            </a:r>
          </a:p>
          <a:p>
            <a:pPr marL="0" indent="0">
              <a:buNone/>
            </a:pPr>
            <a:r>
              <a:rPr lang="ru-RU" sz="2400" dirty="0"/>
              <a:t>3.Способность анализировать ситуацию в моменте. Выделять важнейшие факторы и последствия их изменений.</a:t>
            </a:r>
          </a:p>
          <a:p>
            <a:pPr marL="0" indent="0">
              <a:buNone/>
            </a:pPr>
            <a:r>
              <a:rPr lang="ru-RU" sz="2400" dirty="0"/>
              <a:t>4. Правильный выбор и использование тех методов и приемов, которые будут иметь минимальные негативные последствия. </a:t>
            </a:r>
          </a:p>
          <a:p>
            <a:endParaRPr lang="ru-RU" sz="2400" dirty="0"/>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30</a:t>
            </a:fld>
            <a:endParaRPr lang="ru-RU" altLang="ru-RU"/>
          </a:p>
        </p:txBody>
      </p:sp>
    </p:spTree>
    <p:extLst>
      <p:ext uri="{BB962C8B-B14F-4D97-AF65-F5344CB8AC3E}">
        <p14:creationId xmlns:p14="http://schemas.microsoft.com/office/powerpoint/2010/main" val="22747781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b="1" dirty="0"/>
              <a:t>Чем отличается современный менеджмент Современная экономика поспособствовала развитию следующих современных подходов в менеджменте:</a:t>
            </a:r>
          </a:p>
        </p:txBody>
      </p:sp>
      <p:sp>
        <p:nvSpPr>
          <p:cNvPr id="3" name="Объект 2"/>
          <p:cNvSpPr>
            <a:spLocks noGrp="1"/>
          </p:cNvSpPr>
          <p:nvPr>
            <p:ph idx="1"/>
          </p:nvPr>
        </p:nvSpPr>
        <p:spPr/>
        <p:txBody>
          <a:bodyPr/>
          <a:lstStyle/>
          <a:p>
            <a:r>
              <a:rPr lang="ru-RU" sz="2000" dirty="0"/>
              <a:t>-Личностные качества и характеристики менеджера выходят на первый план. К ним предъявляются высокие требования. Ценится интеллектуальное лидерство, умение грамотно управлять командой, создавать уникальные проекты. Личность одного человека может активно влиять на имидж всей организации.</a:t>
            </a:r>
          </a:p>
          <a:p>
            <a:r>
              <a:rPr lang="ru-RU" sz="2000" dirty="0"/>
              <a:t>-Менеджмент, с одной стороны, объединяет в себе одновременно множество функций, а с другой – разбивается на модули. Появляются различные новые виды - маркетинговый менеджмент, бюджетный инновационный и т. д. </a:t>
            </a:r>
          </a:p>
          <a:p>
            <a:r>
              <a:rPr lang="ru-RU" sz="2000" dirty="0"/>
              <a:t>-Культура менеджмента активно развивается, постоянно рождаются инновации, появляется большое количество курсов менеджмента.</a:t>
            </a:r>
          </a:p>
          <a:p>
            <a:endParaRPr lang="ru-RU" sz="2000" dirty="0"/>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31</a:t>
            </a:fld>
            <a:endParaRPr lang="ru-RU" altLang="ru-RU"/>
          </a:p>
        </p:txBody>
      </p:sp>
    </p:spTree>
    <p:extLst>
      <p:ext uri="{BB962C8B-B14F-4D97-AF65-F5344CB8AC3E}">
        <p14:creationId xmlns:p14="http://schemas.microsoft.com/office/powerpoint/2010/main" val="10442088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b="1" dirty="0"/>
              <a:t>Чем отличается современный менеджмент Современная экономика поспособствовала развитию следующих современных подходов в менеджменте:</a:t>
            </a:r>
            <a:endParaRPr lang="ru-RU" sz="2400" dirty="0"/>
          </a:p>
        </p:txBody>
      </p:sp>
      <p:sp>
        <p:nvSpPr>
          <p:cNvPr id="3" name="Объект 2"/>
          <p:cNvSpPr>
            <a:spLocks noGrp="1"/>
          </p:cNvSpPr>
          <p:nvPr>
            <p:ph idx="1"/>
          </p:nvPr>
        </p:nvSpPr>
        <p:spPr/>
        <p:txBody>
          <a:bodyPr/>
          <a:lstStyle/>
          <a:p>
            <a:pPr marL="0" indent="0">
              <a:buNone/>
            </a:pPr>
            <a:r>
              <a:rPr lang="ru-RU" sz="2200" dirty="0"/>
              <a:t>-Внешние и внутренние условия настолько нестабильны, что менеджеры вынуждены постоянно менять курс и реорганизовывать цели.</a:t>
            </a:r>
          </a:p>
          <a:p>
            <a:pPr marL="0" indent="0">
              <a:buNone/>
            </a:pPr>
            <a:r>
              <a:rPr lang="ru-RU" sz="2200" dirty="0"/>
              <a:t>-Современное управление не поощряет авторитарности и дает максимальную свободу менеджеру, если его действия направлены на эффективное преобразование. Поощряется создание команд и рабочих групп для работы над развитием организации. </a:t>
            </a:r>
          </a:p>
          <a:p>
            <a:pPr marL="0" indent="0">
              <a:buNone/>
            </a:pPr>
            <a:r>
              <a:rPr lang="ru-RU" sz="2200" dirty="0"/>
              <a:t>-Широко используются новаторские методы планирования и высокие технологии. Владение современными методами во многом определяет квалификацию менеджеров.</a:t>
            </a:r>
          </a:p>
          <a:p>
            <a:pPr marL="0" indent="0">
              <a:buNone/>
            </a:pPr>
            <a:r>
              <a:rPr lang="ru-RU" sz="2200" dirty="0"/>
              <a:t>-Фактор риска в современных подходах в менеджменте - один из важнейших в принятии любых решений. </a:t>
            </a:r>
          </a:p>
          <a:p>
            <a:endParaRPr lang="ru-RU" sz="2200" dirty="0"/>
          </a:p>
        </p:txBody>
      </p:sp>
      <p:sp>
        <p:nvSpPr>
          <p:cNvPr id="4" name="Номер слайда 3"/>
          <p:cNvSpPr>
            <a:spLocks noGrp="1"/>
          </p:cNvSpPr>
          <p:nvPr>
            <p:ph type="sldNum" sz="quarter" idx="12"/>
          </p:nvPr>
        </p:nvSpPr>
        <p:spPr/>
        <p:txBody>
          <a:bodyPr/>
          <a:lstStyle/>
          <a:p>
            <a:fld id="{947C2F4C-EB0C-4E74-9542-F529EBA4DDB7}" type="slidenum">
              <a:rPr lang="ru-RU" altLang="ru-RU" smtClean="0"/>
              <a:pPr/>
              <a:t>32</a:t>
            </a:fld>
            <a:endParaRPr lang="ru-RU" altLang="ru-RU"/>
          </a:p>
        </p:txBody>
      </p:sp>
    </p:spTree>
    <p:extLst>
      <p:ext uri="{BB962C8B-B14F-4D97-AF65-F5344CB8AC3E}">
        <p14:creationId xmlns:p14="http://schemas.microsoft.com/office/powerpoint/2010/main" val="9402504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1124745"/>
            <a:ext cx="6563072" cy="936103"/>
          </a:xfrm>
        </p:spPr>
        <p:txBody>
          <a:bodyPr>
            <a:normAutofit fontScale="90000"/>
          </a:bodyPr>
          <a:lstStyle/>
          <a:p>
            <a:pPr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Использованная литература</a:t>
            </a:r>
            <a:r>
              <a:rPr lang="en-US" sz="2700" b="1" dirty="0">
                <a:solidFill>
                  <a:srgbClr val="0070C0"/>
                </a:solidFill>
                <a:latin typeface="Arial" panose="020B0604020202020204" pitchFamily="34" charset="0"/>
              </a:rPr>
              <a:t> </a:t>
            </a:r>
            <a:r>
              <a:rPr lang="ru-RU" sz="3600" b="1" dirty="0">
                <a:solidFill>
                  <a:srgbClr val="0070C0"/>
                </a:solidFill>
                <a:latin typeface="Arial" panose="020B0604020202020204" pitchFamily="34" charset="0"/>
              </a:rPr>
              <a:t>:</a:t>
            </a:r>
            <a:r>
              <a:rPr lang="en-US" sz="3600" b="1" dirty="0">
                <a:solidFill>
                  <a:srgbClr val="0070C0"/>
                </a:solidFill>
                <a:latin typeface="Arial" panose="020B0604020202020204" pitchFamily="34" charset="0"/>
              </a:rPr>
              <a:t/>
            </a:r>
            <a:br>
              <a:rPr lang="en-US" sz="3600" b="1" dirty="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1800" dirty="0"/>
              <a:t>1. Семенов, В. А. Политический менеджмент : учеб. пособие для академического </a:t>
            </a:r>
            <a:r>
              <a:rPr lang="ru-RU" sz="1800" dirty="0" err="1"/>
              <a:t>бакалавриата</a:t>
            </a:r>
            <a:r>
              <a:rPr lang="ru-RU" sz="1800" dirty="0"/>
              <a:t> / В. А. Семенов, В. Н. Колесников. — 2-е изд., </a:t>
            </a:r>
            <a:r>
              <a:rPr lang="ru-RU" sz="1800" dirty="0" err="1"/>
              <a:t>испр</a:t>
            </a:r>
            <a:r>
              <a:rPr lang="ru-RU" sz="1800" dirty="0"/>
              <a:t>. и доп. — М. : Издательство </a:t>
            </a:r>
            <a:r>
              <a:rPr lang="ru-RU" sz="1800" dirty="0" err="1"/>
              <a:t>Юрайт</a:t>
            </a:r>
            <a:r>
              <a:rPr lang="ru-RU" sz="1800" dirty="0"/>
              <a:t>, 2018. — 298 с</a:t>
            </a:r>
            <a:r>
              <a:rPr lang="ru-RU" sz="1800" dirty="0" smtClean="0"/>
              <a:t>.</a:t>
            </a:r>
            <a:r>
              <a:rPr lang="ru-RU" sz="1800" dirty="0"/>
              <a:t/>
            </a:r>
            <a:br>
              <a:rPr lang="ru-RU" sz="1800" dirty="0"/>
            </a:br>
            <a:r>
              <a:rPr lang="ru-RU" sz="1800" dirty="0"/>
              <a:t>2. </a:t>
            </a:r>
            <a:r>
              <a:rPr lang="ru-RU" sz="1800" dirty="0" err="1"/>
              <a:t>Бокаев</a:t>
            </a:r>
            <a:r>
              <a:rPr lang="ru-RU" sz="1800" dirty="0"/>
              <a:t> С.О. Политические технологии как фактор формирования </a:t>
            </a:r>
            <a:r>
              <a:rPr lang="ru-RU" sz="1800" dirty="0" err="1"/>
              <a:t>общестенного</a:t>
            </a:r>
            <a:r>
              <a:rPr lang="ru-RU" sz="1800" dirty="0"/>
              <a:t> мнения и электорального поведения: мировой опыт и Казахстан.- А.: </a:t>
            </a:r>
            <a:r>
              <a:rPr lang="ru-RU" sz="1800" dirty="0" err="1"/>
              <a:t>Қазақ</a:t>
            </a:r>
            <a:r>
              <a:rPr lang="ru-RU" sz="1800" dirty="0"/>
              <a:t> </a:t>
            </a:r>
            <a:r>
              <a:rPr lang="ru-RU" sz="1800" dirty="0" err="1"/>
              <a:t>университеті</a:t>
            </a:r>
            <a:r>
              <a:rPr lang="ru-RU" sz="1800" dirty="0"/>
              <a:t>, 2009 г. </a:t>
            </a:r>
            <a:br>
              <a:rPr lang="ru-RU" sz="1800" dirty="0"/>
            </a:br>
            <a:r>
              <a:rPr lang="ru-RU" sz="1800" dirty="0"/>
              <a:t>3. . </a:t>
            </a:r>
            <a:r>
              <a:rPr lang="ru-RU" sz="1800" i="1" dirty="0"/>
              <a:t>Пушкарева, Г. В. </a:t>
            </a:r>
            <a:r>
              <a:rPr lang="ru-RU" sz="1800" dirty="0"/>
              <a:t> Политический менеджмент : учебник и практикум для академического </a:t>
            </a:r>
            <a:r>
              <a:rPr lang="ru-RU" sz="1800" dirty="0" err="1"/>
              <a:t>бакалавриата</a:t>
            </a:r>
            <a:r>
              <a:rPr lang="ru-RU" sz="1800" dirty="0"/>
              <a:t> / Г. В. Пушкарева. — Москва : Издательство </a:t>
            </a:r>
            <a:r>
              <a:rPr lang="ru-RU" sz="1800" dirty="0" err="1"/>
              <a:t>Юрайт</a:t>
            </a:r>
            <a:r>
              <a:rPr lang="ru-RU" sz="1800" dirty="0"/>
              <a:t>, 2019. — 365 с..</a:t>
            </a:r>
            <a:br>
              <a:rPr lang="ru-RU" sz="1800" dirty="0"/>
            </a:br>
            <a:r>
              <a:rPr lang="ru-RU" sz="1800" dirty="0"/>
              <a:t>4.  </a:t>
            </a:r>
            <a:r>
              <a:rPr lang="ru-RU" sz="1800" dirty="0" err="1"/>
              <a:t>Шелдрейк</a:t>
            </a:r>
            <a:r>
              <a:rPr lang="ru-RU" sz="1800" dirty="0"/>
              <a:t> Дж. Теория менеджмента: от тейлоризма до </a:t>
            </a:r>
            <a:r>
              <a:rPr lang="ru-RU" sz="1800" dirty="0" err="1"/>
              <a:t>япони-зации</a:t>
            </a:r>
            <a:r>
              <a:rPr lang="ru-RU" sz="1800" dirty="0"/>
              <a:t> / Пер. с англ. под ред. В.А. </a:t>
            </a:r>
            <a:r>
              <a:rPr lang="ru-RU" sz="1800" dirty="0" err="1"/>
              <a:t>Спивака</a:t>
            </a:r>
            <a:r>
              <a:rPr lang="ru-RU" sz="1800" dirty="0"/>
              <a:t>. - СПб.: Питер, 2015.</a:t>
            </a:r>
            <a:br>
              <a:rPr lang="ru-RU" sz="1800" dirty="0"/>
            </a:br>
            <a:r>
              <a:rPr lang="ru-RU" sz="1800" dirty="0"/>
              <a:t>5. Колесников В.Н., Семенов В.А. Политический менеджмент. Учебное пособие. — СПб.: Питер, 2012. — 320 с</a:t>
            </a:r>
            <a:endParaRPr lang="ru-RU" sz="20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21720495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E38AC000-33AE-44C9-9CFC-5B19F3EFF00B}" type="slidenum">
              <a:rPr lang="ru-RU" altLang="ru-RU"/>
              <a:pPr/>
              <a:t>4</a:t>
            </a:fld>
            <a:endParaRPr lang="ru-RU" altLang="ru-RU"/>
          </a:p>
        </p:txBody>
      </p:sp>
      <p:sp>
        <p:nvSpPr>
          <p:cNvPr id="4098" name="Rectangle 2"/>
          <p:cNvSpPr>
            <a:spLocks noGrp="1" noChangeArrowheads="1"/>
          </p:cNvSpPr>
          <p:nvPr>
            <p:ph type="title"/>
          </p:nvPr>
        </p:nvSpPr>
        <p:spPr>
          <a:xfrm>
            <a:off x="457200" y="274638"/>
            <a:ext cx="8229600" cy="1066800"/>
          </a:xfrm>
        </p:spPr>
        <p:txBody>
          <a:bodyPr/>
          <a:lstStyle/>
          <a:p>
            <a:r>
              <a:rPr lang="ru-RU" sz="4000" dirty="0" err="1"/>
              <a:t>Гуманизация</a:t>
            </a:r>
            <a:r>
              <a:rPr lang="ru-RU" sz="4000" dirty="0"/>
              <a:t>:</a:t>
            </a:r>
            <a:endParaRPr lang="ru-RU" altLang="ru-RU" sz="4000" b="1" dirty="0">
              <a:solidFill>
                <a:schemeClr val="accent2"/>
              </a:solidFill>
              <a:latin typeface="Sylfaen" panose="010A0502050306030303" pitchFamily="18" charset="0"/>
            </a:endParaRPr>
          </a:p>
        </p:txBody>
      </p:sp>
      <p:sp>
        <p:nvSpPr>
          <p:cNvPr id="4099" name="Rectangle 3"/>
          <p:cNvSpPr>
            <a:spLocks noGrp="1" noChangeArrowheads="1"/>
          </p:cNvSpPr>
          <p:nvPr>
            <p:ph type="body" idx="1"/>
          </p:nvPr>
        </p:nvSpPr>
        <p:spPr>
          <a:xfrm>
            <a:off x="611188" y="1628775"/>
            <a:ext cx="8075612" cy="4752975"/>
          </a:xfrm>
        </p:spPr>
        <p:txBody>
          <a:bodyPr/>
          <a:lstStyle/>
          <a:p>
            <a:r>
              <a:rPr lang="ru-RU" sz="2600" dirty="0"/>
              <a:t>· Человек – существо социальное, т.е. ориентированное на других людей, включенное в малые группы и неординарные отношения.</a:t>
            </a:r>
          </a:p>
          <a:p>
            <a:r>
              <a:rPr lang="ru-RU" sz="2600" dirty="0"/>
              <a:t>· Иерархия и формальные отношения плохо совместимы с природой человека</a:t>
            </a:r>
          </a:p>
          <a:p>
            <a:r>
              <a:rPr lang="ru-RU" sz="2600" dirty="0"/>
              <a:t>· Руководители должны ориентироваться на конкретные потребности своих подчиненных</a:t>
            </a:r>
          </a:p>
          <a:p>
            <a:r>
              <a:rPr lang="ru-RU" sz="2600" dirty="0"/>
              <a:t>· Производительность труда повышается если индивидуальное награждение дополняется групповым, сотрудники участвуют в управлении</a:t>
            </a:r>
          </a:p>
          <a:p>
            <a:pPr marL="0" indent="0">
              <a:buNone/>
            </a:pPr>
            <a:endParaRPr lang="ru-RU"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59C3D7DA-A9AD-4452-A705-CB71E2FCC89B}" type="slidenum">
              <a:rPr lang="ru-RU" altLang="ru-RU"/>
              <a:pPr/>
              <a:t>5</a:t>
            </a:fld>
            <a:endParaRPr lang="ru-RU" altLang="ru-RU"/>
          </a:p>
        </p:txBody>
      </p:sp>
      <p:sp>
        <p:nvSpPr>
          <p:cNvPr id="5122" name="Rectangle 2"/>
          <p:cNvSpPr>
            <a:spLocks noGrp="1" noChangeArrowheads="1"/>
          </p:cNvSpPr>
          <p:nvPr>
            <p:ph type="title"/>
          </p:nvPr>
        </p:nvSpPr>
        <p:spPr/>
        <p:txBody>
          <a:bodyPr/>
          <a:lstStyle/>
          <a:p>
            <a:r>
              <a:rPr lang="ru-RU" sz="4000" dirty="0"/>
              <a:t>Социализация:</a:t>
            </a:r>
            <a:endParaRPr lang="ru-RU" altLang="ru-RU" sz="4000" b="1" dirty="0">
              <a:solidFill>
                <a:schemeClr val="accent2"/>
              </a:solidFill>
              <a:latin typeface="Century Gothic" panose="020B0502020202020204" pitchFamily="34" charset="0"/>
            </a:endParaRPr>
          </a:p>
        </p:txBody>
      </p:sp>
      <p:sp>
        <p:nvSpPr>
          <p:cNvPr id="5123" name="Rectangle 3"/>
          <p:cNvSpPr>
            <a:spLocks noGrp="1" noChangeArrowheads="1"/>
          </p:cNvSpPr>
          <p:nvPr>
            <p:ph type="body" idx="1"/>
          </p:nvPr>
        </p:nvSpPr>
        <p:spPr>
          <a:xfrm>
            <a:off x="539750" y="1600200"/>
            <a:ext cx="8147050" cy="5257800"/>
          </a:xfrm>
        </p:spPr>
        <p:txBody>
          <a:bodyPr/>
          <a:lstStyle/>
          <a:p>
            <a:r>
              <a:rPr lang="ru-RU" sz="2800" dirty="0"/>
              <a:t>· Сейчас менеджер должен быть социально компетентным – принимая решения, он должен учитывать его социальные условия с социальные последствия</a:t>
            </a:r>
          </a:p>
          <a:p>
            <a:r>
              <a:rPr lang="ru-RU" sz="2800" dirty="0"/>
              <a:t>· Организация должна разработать социальную стратегию – система принципов, помогающих делать принимаемые решения социальные обоснованными. При разработке социальной стратегии учитывается и внутренняя, и внешняя среда </a:t>
            </a:r>
            <a:r>
              <a:rPr lang="ru-RU" sz="2800" dirty="0" smtClean="0"/>
              <a:t>организации</a:t>
            </a:r>
            <a:r>
              <a:rPr lang="ru-RU" sz="2800" dirty="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F9602C57-D8E0-44B9-B92A-D22F5144C51F}" type="slidenum">
              <a:rPr lang="ru-RU" altLang="ru-RU"/>
              <a:pPr/>
              <a:t>6</a:t>
            </a:fld>
            <a:endParaRPr lang="ru-RU" altLang="ru-RU"/>
          </a:p>
        </p:txBody>
      </p:sp>
      <p:sp>
        <p:nvSpPr>
          <p:cNvPr id="6146" name="Rectangle 2"/>
          <p:cNvSpPr>
            <a:spLocks noGrp="1" noChangeArrowheads="1"/>
          </p:cNvSpPr>
          <p:nvPr>
            <p:ph type="title"/>
          </p:nvPr>
        </p:nvSpPr>
        <p:spPr/>
        <p:txBody>
          <a:bodyPr/>
          <a:lstStyle/>
          <a:p>
            <a:r>
              <a:rPr lang="ru-RU" sz="4000" dirty="0"/>
              <a:t>Социализация:</a:t>
            </a:r>
            <a:endParaRPr lang="ru-RU" altLang="ru-RU" sz="4000" b="1" dirty="0">
              <a:solidFill>
                <a:schemeClr val="accent2"/>
              </a:solidFill>
              <a:latin typeface="Century" panose="02040604050505020304" pitchFamily="18" charset="0"/>
            </a:endParaRPr>
          </a:p>
        </p:txBody>
      </p:sp>
      <p:sp>
        <p:nvSpPr>
          <p:cNvPr id="2" name="Объект 1"/>
          <p:cNvSpPr>
            <a:spLocks noGrp="1"/>
          </p:cNvSpPr>
          <p:nvPr>
            <p:ph idx="1"/>
          </p:nvPr>
        </p:nvSpPr>
        <p:spPr/>
        <p:txBody>
          <a:bodyPr/>
          <a:lstStyle/>
          <a:p>
            <a:pPr marL="0" indent="0">
              <a:buNone/>
            </a:pPr>
            <a:r>
              <a:rPr lang="ru-RU" dirty="0"/>
              <a:t>1) Чьи интересы внутри организации учитываются при принятии решений</a:t>
            </a:r>
          </a:p>
          <a:p>
            <a:pPr marL="0" indent="0">
              <a:buNone/>
            </a:pPr>
            <a:r>
              <a:rPr lang="ru-RU" dirty="0"/>
              <a:t>2) Какова социальная структура коллектива и как это влияет на реальные интерес работников</a:t>
            </a:r>
          </a:p>
          <a:p>
            <a:pPr marL="0" indent="0">
              <a:buNone/>
            </a:pPr>
            <a:r>
              <a:rPr lang="ru-RU" dirty="0"/>
              <a:t>3) На каких принципах выстраиваются отношения с клиентами, конкурентами, поставщиками</a:t>
            </a:r>
          </a:p>
          <a:p>
            <a:pPr marL="0" indent="0">
              <a:buNone/>
            </a:pPr>
            <a:r>
              <a:rPr lang="ru-RU" dirty="0"/>
              <a:t>4) Интересам каких социальных групп соответствует продукция организации</a:t>
            </a:r>
          </a:p>
          <a:p>
            <a:pPr marL="0" indent="0">
              <a:buNone/>
            </a:pP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2352" y="2564904"/>
            <a:ext cx="8229600" cy="1143000"/>
          </a:xfrm>
        </p:spPr>
        <p:txBody>
          <a:bodyPr/>
          <a:lstStyle/>
          <a:p>
            <a:r>
              <a:rPr lang="ru-RU" dirty="0"/>
              <a:t>Социальная ответственность менеджмента – принятие на себя обязательств больших, чем предусмотрено нормативами</a:t>
            </a:r>
          </a:p>
        </p:txBody>
      </p:sp>
      <p:sp>
        <p:nvSpPr>
          <p:cNvPr id="3" name="Номер слайда 2"/>
          <p:cNvSpPr>
            <a:spLocks noGrp="1"/>
          </p:cNvSpPr>
          <p:nvPr>
            <p:ph type="sldNum" sz="quarter" idx="12"/>
          </p:nvPr>
        </p:nvSpPr>
        <p:spPr/>
        <p:txBody>
          <a:bodyPr/>
          <a:lstStyle/>
          <a:p>
            <a:fld id="{B722018B-7891-4B30-94B2-DB0B5E058C05}" type="slidenum">
              <a:rPr lang="ru-RU" altLang="ru-RU" smtClean="0"/>
              <a:pPr/>
              <a:t>7</a:t>
            </a:fld>
            <a:endParaRPr lang="ru-RU" altLang="ru-RU"/>
          </a:p>
        </p:txBody>
      </p:sp>
    </p:spTree>
    <p:extLst>
      <p:ext uri="{BB962C8B-B14F-4D97-AF65-F5344CB8AC3E}">
        <p14:creationId xmlns:p14="http://schemas.microsoft.com/office/powerpoint/2010/main" val="3007645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4050A7FC-2AD8-4815-9E85-86913B396865}" type="slidenum">
              <a:rPr lang="ru-RU" altLang="ru-RU"/>
              <a:pPr/>
              <a:t>8</a:t>
            </a:fld>
            <a:endParaRPr lang="ru-RU" altLang="ru-RU"/>
          </a:p>
        </p:txBody>
      </p:sp>
      <p:sp>
        <p:nvSpPr>
          <p:cNvPr id="7170" name="Rectangle 2"/>
          <p:cNvSpPr>
            <a:spLocks noGrp="1" noChangeArrowheads="1"/>
          </p:cNvSpPr>
          <p:nvPr>
            <p:ph type="title"/>
          </p:nvPr>
        </p:nvSpPr>
        <p:spPr>
          <a:xfrm>
            <a:off x="457200" y="274638"/>
            <a:ext cx="8229600" cy="777875"/>
          </a:xfrm>
        </p:spPr>
        <p:txBody>
          <a:bodyPr/>
          <a:lstStyle/>
          <a:p>
            <a:r>
              <a:rPr lang="ru-RU" sz="3200" b="1" dirty="0"/>
              <a:t>Маркетинговый подход</a:t>
            </a:r>
            <a:endParaRPr lang="ru-RU" altLang="ru-RU" sz="3200" b="1" dirty="0">
              <a:solidFill>
                <a:schemeClr val="accent2"/>
              </a:solidFill>
              <a:latin typeface="Estrangelo Edessa" panose="03080600000000000000" pitchFamily="66" charset="0"/>
            </a:endParaRPr>
          </a:p>
        </p:txBody>
      </p:sp>
      <p:sp>
        <p:nvSpPr>
          <p:cNvPr id="7171" name="Rectangle 3"/>
          <p:cNvSpPr>
            <a:spLocks noGrp="1" noChangeArrowheads="1"/>
          </p:cNvSpPr>
          <p:nvPr>
            <p:ph type="body" idx="1"/>
          </p:nvPr>
        </p:nvSpPr>
        <p:spPr>
          <a:xfrm>
            <a:off x="457200" y="1053681"/>
            <a:ext cx="8229600" cy="4525963"/>
          </a:xfrm>
        </p:spPr>
        <p:txBody>
          <a:bodyPr/>
          <a:lstStyle/>
          <a:p>
            <a:pPr marL="0" indent="0">
              <a:buNone/>
            </a:pPr>
            <a:r>
              <a:rPr lang="ru-RU" sz="2400" dirty="0"/>
              <a:t>МП определяет философию существования современных организаций: условия существования и успеха организация зависит от того, насколько она в состоянии удовлетворить потребности клиентов</a:t>
            </a:r>
          </a:p>
          <a:p>
            <a:r>
              <a:rPr lang="ru-RU" sz="2400" dirty="0"/>
              <a:t>Маркетинг – это вид человеческой деятельности, направленной на удовлетворенность нужд и потребностей посредством обмена (</a:t>
            </a:r>
            <a:r>
              <a:rPr lang="ru-RU" sz="2400" dirty="0" err="1"/>
              <a:t>Ф.Койлер</a:t>
            </a:r>
            <a:r>
              <a:rPr lang="ru-RU" sz="2400" dirty="0"/>
              <a:t>)</a:t>
            </a:r>
          </a:p>
          <a:p>
            <a:pPr marL="0" indent="0">
              <a:buNone/>
            </a:pPr>
            <a:r>
              <a:rPr lang="ru-RU" sz="2400" i="1" dirty="0"/>
              <a:t>Прежний подход – бытовой. </a:t>
            </a:r>
            <a:r>
              <a:rPr lang="ru-RU" sz="2400" dirty="0"/>
              <a:t>В нем система координат построения организаций задавала основная технология.</a:t>
            </a:r>
          </a:p>
          <a:p>
            <a:r>
              <a:rPr lang="ru-RU" sz="2400" dirty="0"/>
              <a:t>В МП система координат задает потребности рынка.</a:t>
            </a:r>
          </a:p>
          <a:p>
            <a:r>
              <a:rPr lang="ru-RU" sz="2400" dirty="0"/>
              <a:t>МП распространяется и на внешние, и на внутренние отношения в организации.</a:t>
            </a:r>
          </a:p>
          <a:p>
            <a:pPr marL="0" indent="0" algn="just">
              <a:lnSpc>
                <a:spcPct val="90000"/>
              </a:lnSpc>
              <a:buNone/>
            </a:pPr>
            <a:endParaRPr lang="ru-RU" altLang="ru-RU" sz="2800" dirty="0">
              <a:latin typeface="Palatino Linotype" panose="02040502050505030304" pitchFamily="18" charset="0"/>
            </a:endParaRPr>
          </a:p>
          <a:p>
            <a:pPr marL="609600" indent="-609600" algn="just">
              <a:lnSpc>
                <a:spcPct val="90000"/>
              </a:lnSpc>
              <a:buFont typeface="Wingdings" panose="05000000000000000000" pitchFamily="2" charset="2"/>
              <a:buAutoNum type="arabicPeriod"/>
            </a:pPr>
            <a:endParaRPr lang="ru-RU" altLang="ru-RU" sz="2400" dirty="0">
              <a:latin typeface="Arbat-Bold" pitchFamily="2" charset="0"/>
            </a:endParaRPr>
          </a:p>
          <a:p>
            <a:pPr marL="609600" indent="-609600" algn="just">
              <a:lnSpc>
                <a:spcPct val="90000"/>
              </a:lnSpc>
              <a:buFont typeface="Wingdings" panose="05000000000000000000" pitchFamily="2" charset="2"/>
              <a:buAutoNum type="arabicPeriod"/>
            </a:pPr>
            <a:endParaRPr lang="ru-RU" altLang="ru-RU" sz="2400" dirty="0">
              <a:latin typeface="Arbat-Bold" pitchFamily="2" charset="0"/>
            </a:endParaRPr>
          </a:p>
          <a:p>
            <a:pPr marL="609600" indent="-609600" algn="just">
              <a:lnSpc>
                <a:spcPct val="90000"/>
              </a:lnSpc>
              <a:buFont typeface="Wingdings" panose="05000000000000000000" pitchFamily="2" charset="2"/>
              <a:buAutoNum type="arabicPeriod"/>
            </a:pPr>
            <a:endParaRPr lang="ru-RU" altLang="ru-RU" sz="2400" dirty="0">
              <a:latin typeface="Arbat-Bold" pitchFamily="2" charset="0"/>
            </a:endParaRPr>
          </a:p>
          <a:p>
            <a:pPr marL="609600" indent="-609600" algn="just">
              <a:lnSpc>
                <a:spcPct val="90000"/>
              </a:lnSpc>
              <a:buFont typeface="Wingdings" panose="05000000000000000000" pitchFamily="2" charset="2"/>
              <a:buAutoNum type="arabicPeriod"/>
            </a:pPr>
            <a:endParaRPr lang="ru-RU" altLang="ru-RU" sz="2400" dirty="0">
              <a:latin typeface="Arbat-Bold" pitchFamily="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p:txBody>
          <a:bodyPr/>
          <a:lstStyle/>
          <a:p>
            <a:fld id="{141FB1E4-0B19-4F3B-A8B8-01C48C2D32BA}" type="slidenum">
              <a:rPr lang="ru-RU" altLang="ru-RU"/>
              <a:pPr/>
              <a:t>9</a:t>
            </a:fld>
            <a:endParaRPr lang="ru-RU" altLang="ru-RU"/>
          </a:p>
        </p:txBody>
      </p:sp>
      <p:sp>
        <p:nvSpPr>
          <p:cNvPr id="8194" name="Rectangle 2"/>
          <p:cNvSpPr>
            <a:spLocks noGrp="1" noChangeArrowheads="1"/>
          </p:cNvSpPr>
          <p:nvPr>
            <p:ph type="title"/>
          </p:nvPr>
        </p:nvSpPr>
        <p:spPr>
          <a:xfrm>
            <a:off x="371296" y="260648"/>
            <a:ext cx="8229600" cy="1143000"/>
          </a:xfrm>
        </p:spPr>
        <p:txBody>
          <a:bodyPr/>
          <a:lstStyle/>
          <a:p>
            <a:r>
              <a:rPr lang="ru-RU" altLang="ru-RU" sz="4000" dirty="0">
                <a:latin typeface="Arbat-Bold" pitchFamily="2" charset="0"/>
              </a:rPr>
              <a:t/>
            </a:r>
            <a:br>
              <a:rPr lang="ru-RU" altLang="ru-RU" sz="4000" dirty="0">
                <a:latin typeface="Arbat-Bold" pitchFamily="2" charset="0"/>
              </a:rPr>
            </a:br>
            <a:r>
              <a:rPr lang="ru-RU" altLang="ru-RU" sz="4000" dirty="0">
                <a:latin typeface="Arbat-Bold" pitchFamily="2" charset="0"/>
              </a:rPr>
              <a:t/>
            </a:r>
            <a:br>
              <a:rPr lang="ru-RU" altLang="ru-RU" sz="4000" dirty="0">
                <a:latin typeface="Arbat-Bold" pitchFamily="2" charset="0"/>
              </a:rPr>
            </a:br>
            <a:endParaRPr lang="ru-RU" altLang="ru-RU" sz="4000" dirty="0">
              <a:latin typeface="Arbat-Bold" pitchFamily="2" charset="0"/>
            </a:endParaRPr>
          </a:p>
        </p:txBody>
      </p:sp>
      <p:sp>
        <p:nvSpPr>
          <p:cNvPr id="8195" name="Rectangle 3"/>
          <p:cNvSpPr>
            <a:spLocks noGrp="1" noChangeArrowheads="1"/>
          </p:cNvSpPr>
          <p:nvPr>
            <p:ph type="body" idx="1"/>
          </p:nvPr>
        </p:nvSpPr>
        <p:spPr>
          <a:xfrm>
            <a:off x="371296" y="2132856"/>
            <a:ext cx="8291512" cy="4461722"/>
          </a:xfrm>
        </p:spPr>
        <p:txBody>
          <a:bodyPr/>
          <a:lstStyle/>
          <a:p>
            <a:r>
              <a:rPr lang="ru-RU" dirty="0"/>
              <a:t>1. Относительной автономностью</a:t>
            </a:r>
          </a:p>
          <a:p>
            <a:r>
              <a:rPr lang="ru-RU" dirty="0"/>
              <a:t>2. </a:t>
            </a:r>
            <a:r>
              <a:rPr lang="ru-RU" dirty="0" err="1"/>
              <a:t>Многовариантностью</a:t>
            </a:r>
            <a:r>
              <a:rPr lang="ru-RU" dirty="0"/>
              <a:t> поведения</a:t>
            </a:r>
          </a:p>
          <a:p>
            <a:r>
              <a:rPr lang="ru-RU" dirty="0"/>
              <a:t>3. Обучаемостью</a:t>
            </a:r>
          </a:p>
          <a:p>
            <a:r>
              <a:rPr lang="ru-RU" dirty="0"/>
              <a:t>4. Творчеством</a:t>
            </a:r>
          </a:p>
          <a:p>
            <a:r>
              <a:rPr lang="ru-RU" dirty="0"/>
              <a:t>5. Высокой сложностью</a:t>
            </a:r>
          </a:p>
          <a:p>
            <a:r>
              <a:rPr lang="ru-RU" dirty="0"/>
              <a:t>6. Неконтролируемостью внутренних процессов</a:t>
            </a:r>
          </a:p>
          <a:p>
            <a:pPr marL="609600" indent="-609600">
              <a:buFont typeface="Wingdings" panose="05000000000000000000" pitchFamily="2" charset="2"/>
              <a:buNone/>
            </a:pPr>
            <a:endParaRPr lang="ru-RU" altLang="ru-RU" dirty="0">
              <a:latin typeface="Estrangelo Edessa" panose="03080600000000000000" pitchFamily="66" charset="0"/>
            </a:endParaRPr>
          </a:p>
        </p:txBody>
      </p:sp>
      <p:sp>
        <p:nvSpPr>
          <p:cNvPr id="2" name="Прямоугольник 1"/>
          <p:cNvSpPr/>
          <p:nvPr/>
        </p:nvSpPr>
        <p:spPr>
          <a:xfrm>
            <a:off x="539552" y="198592"/>
            <a:ext cx="8147248" cy="1384995"/>
          </a:xfrm>
          <a:prstGeom prst="rect">
            <a:avLst/>
          </a:prstGeom>
        </p:spPr>
        <p:txBody>
          <a:bodyPr wrap="square">
            <a:spAutoFit/>
          </a:bodyPr>
          <a:lstStyle/>
          <a:p>
            <a:pPr algn="ctr"/>
            <a:r>
              <a:rPr lang="ru-RU" sz="2800" dirty="0"/>
              <a:t>Традиционно организация строилась наподобие механизма. Современные модели уподобляют организацию живому организму.</a:t>
            </a:r>
            <a:r>
              <a:rPr lang="ru-RU" sz="2800" b="1" dirty="0" smtClean="0"/>
              <a:t>.</a:t>
            </a:r>
            <a:endParaRPr lang="ru-RU" sz="28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590</TotalTime>
  <Words>1675</Words>
  <Application>Microsoft Office PowerPoint</Application>
  <PresentationFormat>Экран (4:3)</PresentationFormat>
  <Paragraphs>150</Paragraphs>
  <Slides>33</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33</vt:i4>
      </vt:variant>
    </vt:vector>
  </HeadingPairs>
  <TitlesOfParts>
    <vt:vector size="43" baseType="lpstr">
      <vt:lpstr>MS Mincho</vt:lpstr>
      <vt:lpstr>Arbat-Bold</vt:lpstr>
      <vt:lpstr>Arial</vt:lpstr>
      <vt:lpstr>Century</vt:lpstr>
      <vt:lpstr>Century Gothic</vt:lpstr>
      <vt:lpstr>Estrangelo Edessa</vt:lpstr>
      <vt:lpstr>Palatino Linotype</vt:lpstr>
      <vt:lpstr>Sylfaen</vt:lpstr>
      <vt:lpstr>Wingdings</vt:lpstr>
      <vt:lpstr>Оформление по умолчанию</vt:lpstr>
      <vt:lpstr>Казахский Национальный Университет им. аль-Фараби</vt:lpstr>
      <vt:lpstr>Презентация PowerPoint</vt:lpstr>
      <vt:lpstr>План лекции:</vt:lpstr>
      <vt:lpstr>Гуманизация:</vt:lpstr>
      <vt:lpstr>Социализация:</vt:lpstr>
      <vt:lpstr>Социализация:</vt:lpstr>
      <vt:lpstr>Социальная ответственность менеджмента – принятие на себя обязательств больших, чем предусмотрено нормативами</vt:lpstr>
      <vt:lpstr>Маркетинговый подход</vt:lpstr>
      <vt:lpstr>  </vt:lpstr>
      <vt:lpstr>Исходя из этого менеджмент стремится «смягчить» организацию:</vt:lpstr>
      <vt:lpstr>Проектный подход</vt:lpstr>
      <vt:lpstr>Концепция «белого пространства» в организации (М.Малетц, Н. Норма)</vt:lpstr>
      <vt:lpstr> Культура управления:</vt:lpstr>
      <vt:lpstr>Современный  менеджмент</vt:lpstr>
      <vt:lpstr>На сегодняшний день к функциям современного менеджмента относится :</vt:lpstr>
      <vt:lpstr>Развитие современного менеджмента характеризуется следующими тенденциями:</vt:lpstr>
      <vt:lpstr>Современный  менеджмент</vt:lpstr>
      <vt:lpstr>Современный  менеджмент</vt:lpstr>
      <vt:lpstr>Современный  менеджмент</vt:lpstr>
      <vt:lpstr>Современный  менеджмент</vt:lpstr>
      <vt:lpstr>Современный  менеджмент</vt:lpstr>
      <vt:lpstr>Современный  менеджмент</vt:lpstr>
      <vt:lpstr>Современный  менеджмент</vt:lpstr>
      <vt:lpstr>Современный  менеджмент</vt:lpstr>
      <vt:lpstr>Основная задача новой парадигмы менеджмента конца XX - начала XXI века состоит в том, чтобы «делать знания производительными». Ее основные положения характеризуют следующие элементы нового содержания:</vt:lpstr>
      <vt:lpstr>Основные подходы в современном менеджменте</vt:lpstr>
      <vt:lpstr>Системный</vt:lpstr>
      <vt:lpstr>Системный</vt:lpstr>
      <vt:lpstr>Ситуационный подход</vt:lpstr>
      <vt:lpstr>Ситуационный подход в менеджменте опирается на 4 основных принципа:</vt:lpstr>
      <vt:lpstr>Чем отличается современный менеджмент Современная экономика поспособствовала развитию следующих современных подходов в менеджменте:</vt:lpstr>
      <vt:lpstr>Чем отличается современный менеджмент Современная экономика поспособствовала развитию следующих современных подходов в менеджменте:</vt:lpstr>
      <vt:lpstr>      Использованная литература :  1. Семенов, В. А. Политический менеджмент : учеб. пособие для академического бакалавриата / В. А. Семенов, В. Н. Колесников. — 2-е изд., испр. и доп. — М. : Издательство Юрайт, 2018. — 298 с. 2. Бокаев С.О. Политические технологии как фактор формирования общестенного мнения и электорального поведения: мировой опыт и Казахстан.- А.: Қазақ университеті, 2009 г.  3. . Пушкарева, Г. В.  Политический менеджмент : учебник и практикум для академического бакалавриата / Г. В. Пушкарева. — Москва : Издательство Юрайт, 2019. — 365 с.. 4.  Шелдрейк Дж. Теория менеджмента: от тейлоризма до япони-зации / Пер. с англ. под ред. В.А. Спивака. - СПб.: Питер, 2015. 5. Колесников В.Н., Семенов В.А. Политический менеджмент. Учебное пособие. — СПб.: Питер, 2012. — 320 с</vt:lpstr>
    </vt:vector>
  </TitlesOfParts>
  <Company>ИОЦРНРК</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ПОЛИТИЧЕСКИЙ МЕНЕДЖМЕНТ  лекция-1</dc:title>
  <dc:creator>олег</dc:creator>
  <cp:lastModifiedBy>Абжаппарова Айгуль</cp:lastModifiedBy>
  <cp:revision>88</cp:revision>
  <dcterms:created xsi:type="dcterms:W3CDTF">2005-02-08T18:38:02Z</dcterms:created>
  <dcterms:modified xsi:type="dcterms:W3CDTF">2020-10-02T06:20:21Z</dcterms:modified>
</cp:coreProperties>
</file>